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71" r:id="rId2"/>
    <p:sldId id="413" r:id="rId3"/>
    <p:sldId id="436" r:id="rId4"/>
    <p:sldId id="453" r:id="rId5"/>
    <p:sldId id="460" r:id="rId6"/>
    <p:sldId id="438" r:id="rId7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йфуллаева Айдана Тайровна" initials="САТ" lastIdx="1" clrIdx="0">
    <p:extLst>
      <p:ext uri="{19B8F6BF-5375-455C-9EA6-DF929625EA0E}">
        <p15:presenceInfo xmlns:p15="http://schemas.microsoft.com/office/powerpoint/2012/main" userId="Сайфуллаева Айдана Тай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C000"/>
    <a:srgbClr val="24597D"/>
    <a:srgbClr val="17ACBB"/>
    <a:srgbClr val="009999"/>
    <a:srgbClr val="008F94"/>
    <a:srgbClr val="003132"/>
    <a:srgbClr val="939393"/>
    <a:srgbClr val="BFBFBF"/>
    <a:srgbClr val="96A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3350" autoAdjust="0"/>
  </p:normalViewPr>
  <p:slideViewPr>
    <p:cSldViewPr snapToGrid="0">
      <p:cViewPr varScale="1">
        <p:scale>
          <a:sx n="105" d="100"/>
          <a:sy n="105" d="100"/>
        </p:scale>
        <p:origin x="384" y="1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762"/>
          </a:xfrm>
          <a:prstGeom prst="rect">
            <a:avLst/>
          </a:prstGeom>
        </p:spPr>
        <p:txBody>
          <a:bodyPr vert="horz" lIns="91245" tIns="45623" rIns="91245" bIns="456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762"/>
          </a:xfrm>
          <a:prstGeom prst="rect">
            <a:avLst/>
          </a:prstGeom>
        </p:spPr>
        <p:txBody>
          <a:bodyPr vert="horz" lIns="91245" tIns="45623" rIns="91245" bIns="45623" rtlCol="0"/>
          <a:lstStyle>
            <a:lvl1pPr algn="r">
              <a:defRPr sz="1200"/>
            </a:lvl1pPr>
          </a:lstStyle>
          <a:p>
            <a:fld id="{6AB0093D-6174-4057-9E05-335C17261E08}" type="datetime1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6339"/>
            <a:ext cx="2949099" cy="497762"/>
          </a:xfrm>
          <a:prstGeom prst="rect">
            <a:avLst/>
          </a:prstGeom>
        </p:spPr>
        <p:txBody>
          <a:bodyPr vert="horz" lIns="91245" tIns="45623" rIns="91245" bIns="456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0" y="9446339"/>
            <a:ext cx="2949099" cy="497762"/>
          </a:xfrm>
          <a:prstGeom prst="rect">
            <a:avLst/>
          </a:prstGeom>
        </p:spPr>
        <p:txBody>
          <a:bodyPr vert="horz" lIns="91245" tIns="45623" rIns="91245" bIns="45623" rtlCol="0" anchor="b"/>
          <a:lstStyle>
            <a:lvl1pPr algn="r">
              <a:defRPr sz="1200"/>
            </a:lvl1pPr>
          </a:lstStyle>
          <a:p>
            <a:fld id="{AAAABB73-0CBF-4BBD-9AC3-9E397559D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10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8671" cy="498889"/>
          </a:xfrm>
          <a:prstGeom prst="rect">
            <a:avLst/>
          </a:prstGeom>
        </p:spPr>
        <p:txBody>
          <a:bodyPr vert="horz" lIns="92524" tIns="46262" rIns="92524" bIns="462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335" y="3"/>
            <a:ext cx="2948671" cy="498889"/>
          </a:xfrm>
          <a:prstGeom prst="rect">
            <a:avLst/>
          </a:prstGeom>
        </p:spPr>
        <p:txBody>
          <a:bodyPr vert="horz" lIns="92524" tIns="46262" rIns="92524" bIns="46262" rtlCol="0"/>
          <a:lstStyle>
            <a:lvl1pPr algn="r">
              <a:defRPr sz="1200"/>
            </a:lvl1pPr>
          </a:lstStyle>
          <a:p>
            <a:fld id="{D63AA959-3F36-4FF9-862E-B10C981E015E}" type="datetime1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4" tIns="46262" rIns="92524" bIns="462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206" y="4785169"/>
            <a:ext cx="5443202" cy="3915720"/>
          </a:xfrm>
          <a:prstGeom prst="rect">
            <a:avLst/>
          </a:prstGeom>
        </p:spPr>
        <p:txBody>
          <a:bodyPr vert="horz" lIns="92524" tIns="46262" rIns="92524" bIns="4626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5214"/>
            <a:ext cx="2948671" cy="498889"/>
          </a:xfrm>
          <a:prstGeom prst="rect">
            <a:avLst/>
          </a:prstGeom>
        </p:spPr>
        <p:txBody>
          <a:bodyPr vert="horz" lIns="92524" tIns="46262" rIns="92524" bIns="462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335" y="9445214"/>
            <a:ext cx="2948671" cy="498889"/>
          </a:xfrm>
          <a:prstGeom prst="rect">
            <a:avLst/>
          </a:prstGeom>
        </p:spPr>
        <p:txBody>
          <a:bodyPr vert="horz" lIns="92524" tIns="46262" rIns="92524" bIns="46262" rtlCol="0" anchor="b"/>
          <a:lstStyle>
            <a:lvl1pPr algn="r">
              <a:defRPr sz="1200"/>
            </a:lvl1pPr>
          </a:lstStyle>
          <a:p>
            <a:fld id="{37FBD9AE-584C-4D3E-9D6E-4795417B7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39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BD9AE-584C-4D3E-9D6E-4795417B7D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2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559EF7-99A1-4A29-B7DF-456F8A277ECF}" type="slidenum">
              <a:rPr lang="de-AT" altLang="en-US" smtClean="0"/>
              <a:pPr>
                <a:defRPr/>
              </a:pPr>
              <a:t>3</a:t>
            </a:fld>
            <a:endParaRPr lang="de-AT" altLang="en-US" dirty="0"/>
          </a:p>
        </p:txBody>
      </p:sp>
    </p:spTree>
    <p:extLst>
      <p:ext uri="{BB962C8B-B14F-4D97-AF65-F5344CB8AC3E}">
        <p14:creationId xmlns:p14="http://schemas.microsoft.com/office/powerpoint/2010/main" val="167485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559EF7-99A1-4A29-B7DF-456F8A277ECF}" type="slidenum">
              <a:rPr lang="de-AT" altLang="en-US" smtClean="0"/>
              <a:pPr>
                <a:defRPr/>
              </a:pPr>
              <a:t>4</a:t>
            </a:fld>
            <a:endParaRPr lang="de-AT" altLang="en-US" dirty="0"/>
          </a:p>
        </p:txBody>
      </p:sp>
    </p:spTree>
    <p:extLst>
      <p:ext uri="{BB962C8B-B14F-4D97-AF65-F5344CB8AC3E}">
        <p14:creationId xmlns:p14="http://schemas.microsoft.com/office/powerpoint/2010/main" val="298738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BD9AE-584C-4D3E-9D6E-4795417B7D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3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NUL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94BA-10C9-4476-9A22-F3077E0A6271}" type="datetime1">
              <a:rPr lang="en-US" smtClean="0"/>
              <a:t>3/13/2024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0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AEB4-7A5E-4B6A-94ED-F16A2FB5D0CC}" type="datetime1">
              <a:rPr lang="en-US" smtClean="0"/>
              <a:t>3/13/2024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7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E822-DAAD-4B33-B02F-460133EE0E2B}" type="datetime1">
              <a:rPr lang="en-US" smtClean="0"/>
              <a:t>3/13/2024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53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2" y="6257701"/>
            <a:ext cx="697845" cy="27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12" y="1442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" y="1442"/>
                        <a:ext cx="1809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3"/>
          <p:cNvSpPr txBox="1">
            <a:spLocks noChangeArrowheads="1"/>
          </p:cNvSpPr>
          <p:nvPr userDrawn="1"/>
        </p:nvSpPr>
        <p:spPr bwMode="auto">
          <a:xfrm>
            <a:off x="9600764" y="6407328"/>
            <a:ext cx="183169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fld id="{0746B8FA-818F-443D-8B66-BBCB3415C9B8}" type="slidenum">
              <a:rPr lang="de-AT" altLang="en-US" sz="900" smtClean="0">
                <a:latin typeface="Century Gothic" pitchFamily="34" charset="0"/>
              </a:rPr>
              <a:pPr algn="r" eaLnBrk="1" hangingPunct="1">
                <a:buFontTx/>
                <a:buNone/>
                <a:defRPr/>
              </a:pPr>
              <a:t>‹#›</a:t>
            </a:fld>
            <a:endParaRPr lang="de-AT" altLang="en-US" sz="9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7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5" y="6257926"/>
            <a:ext cx="698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8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3"/>
          <p:cNvSpPr txBox="1">
            <a:spLocks noChangeArrowheads="1"/>
          </p:cNvSpPr>
          <p:nvPr userDrawn="1"/>
        </p:nvSpPr>
        <p:spPr bwMode="auto">
          <a:xfrm>
            <a:off x="9601201" y="6407151"/>
            <a:ext cx="1830917" cy="118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defRPr/>
            </a:pPr>
            <a:fld id="{53B1C56A-7C41-44EB-8047-1801D54EB812}" type="slidenum">
              <a:rPr lang="de-AT" altLang="en-US" sz="770" smtClean="0">
                <a:latin typeface="Century Gothic" pitchFamily="34" charset="0"/>
              </a:rPr>
              <a:pPr algn="r" eaLnBrk="1" hangingPunct="1">
                <a:defRPr/>
              </a:pPr>
              <a:t>‹#›</a:t>
            </a:fld>
            <a:endParaRPr lang="de-AT" altLang="en-US" sz="77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08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5" y="6257926"/>
            <a:ext cx="698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8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3"/>
          <p:cNvSpPr txBox="1">
            <a:spLocks noChangeArrowheads="1"/>
          </p:cNvSpPr>
          <p:nvPr userDrawn="1"/>
        </p:nvSpPr>
        <p:spPr bwMode="auto">
          <a:xfrm>
            <a:off x="9601201" y="6407151"/>
            <a:ext cx="1830917" cy="118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9536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defRPr/>
            </a:pPr>
            <a:fld id="{B56ACFB1-72B9-4BA8-8172-078DA1AF058B}" type="slidenum">
              <a:rPr lang="de-AT" altLang="en-US" sz="770" smtClean="0">
                <a:latin typeface="Century Gothic" pitchFamily="34" charset="0"/>
              </a:rPr>
              <a:pPr algn="r" eaLnBrk="1" hangingPunct="1">
                <a:defRPr/>
              </a:pPr>
              <a:t>‹#›</a:t>
            </a:fld>
            <a:endParaRPr lang="de-AT" altLang="en-US" sz="77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6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D4E4-063F-4B7B-ACCE-5799C27C1B0B}" type="datetime1">
              <a:rPr lang="en-US" smtClean="0"/>
              <a:t>3/13/2024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C61-BD97-46B8-874D-04C294FFB553}" type="datetime1">
              <a:rPr lang="en-US" smtClean="0"/>
              <a:t>3/13/2024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7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DC2-D26F-4542-B8F9-C59D2E701DAD}" type="datetime1">
              <a:rPr lang="en-US" smtClean="0"/>
              <a:t>3/13/2024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7E85-30DA-4D2D-A119-D75ADA63F38F}" type="datetime1">
              <a:rPr lang="en-US" smtClean="0"/>
              <a:t>3/13/2024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3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3712-C98E-42D3-8C41-C26587E50F9D}" type="datetime1">
              <a:rPr lang="en-US" smtClean="0"/>
              <a:t>3/13/2024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2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D4A0-0A54-4740-B24D-1FDCFF726A42}" type="datetime1">
              <a:rPr lang="en-US" smtClean="0"/>
              <a:t>3/13/2024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7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724-902B-4130-87D4-5AA8DF0813EE}" type="datetime1">
              <a:rPr lang="en-US" smtClean="0"/>
              <a:t>3/13/2024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A4F7-4DFF-4F89-A11E-5E677A33C222}" type="datetime1">
              <a:rPr lang="en-US" smtClean="0"/>
              <a:t>3/13/2024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2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C0C5-5ED3-47E2-82D6-CAAB3F805284}" type="datetime1">
              <a:rPr lang="en-US" smtClean="0"/>
              <a:t>3/13/2024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6115-32E2-40F9-9EFE-59296D83E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5379118-B6B9-49F3-8C5F-85FA7DF210BE}"/>
              </a:ext>
            </a:extLst>
          </p:cNvPr>
          <p:cNvSpPr/>
          <p:nvPr/>
        </p:nvSpPr>
        <p:spPr>
          <a:xfrm>
            <a:off x="-55745" y="0"/>
            <a:ext cx="12247745" cy="6858000"/>
          </a:xfrm>
          <a:prstGeom prst="rect">
            <a:avLst/>
          </a:pr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/>
          <p:cNvSpPr txBox="1"/>
          <p:nvPr/>
        </p:nvSpPr>
        <p:spPr>
          <a:xfrm>
            <a:off x="10135490" y="6020806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Алматы, 2024 год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8964" y="165198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ОТБАСЫ БАНК« АҚ-</a:t>
            </a:r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2024-2033 ЖЫЛДАРҒА АРНАЛҒАН ДАМУ СТРАТЕГИЯСЫ</a:t>
            </a:r>
          </a:p>
        </p:txBody>
      </p:sp>
      <p:pic>
        <p:nvPicPr>
          <p:cNvPr id="21506" name="Рисунок 1" descr="cid:image001.png@01D71B4C.083BF310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54" y="233294"/>
            <a:ext cx="1538611" cy="4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5"/>
          <a:stretch/>
        </p:blipFill>
        <p:spPr>
          <a:xfrm>
            <a:off x="-55746" y="3253946"/>
            <a:ext cx="12247745" cy="3604054"/>
          </a:xfrm>
          <a:prstGeom prst="rect">
            <a:avLst/>
          </a:prstGeom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854" y="213198"/>
            <a:ext cx="729316" cy="85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9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5"/>
          <a:stretch/>
        </p:blipFill>
        <p:spPr>
          <a:xfrm>
            <a:off x="0" y="3600747"/>
            <a:ext cx="12191999" cy="3268846"/>
          </a:xfrm>
          <a:prstGeom prst="rect">
            <a:avLst/>
          </a:prstGeom>
        </p:spPr>
      </p:pic>
      <p:sp>
        <p:nvSpPr>
          <p:cNvPr id="119" name="Полилиния 118"/>
          <p:cNvSpPr/>
          <p:nvPr/>
        </p:nvSpPr>
        <p:spPr>
          <a:xfrm>
            <a:off x="10914792" y="991330"/>
            <a:ext cx="1101304" cy="793197"/>
          </a:xfrm>
          <a:custGeom>
            <a:avLst/>
            <a:gdLst>
              <a:gd name="connsiteX0" fmla="*/ 0 w 2259399"/>
              <a:gd name="connsiteY0" fmla="*/ 0 h 1012098"/>
              <a:gd name="connsiteX1" fmla="*/ 2253193 w 2259399"/>
              <a:gd name="connsiteY1" fmla="*/ 0 h 1012098"/>
              <a:gd name="connsiteX2" fmla="*/ 2259399 w 2259399"/>
              <a:gd name="connsiteY2" fmla="*/ 6206 h 1012098"/>
              <a:gd name="connsiteX3" fmla="*/ 2255990 w 2259399"/>
              <a:gd name="connsiteY3" fmla="*/ 6206 h 1012098"/>
              <a:gd name="connsiteX4" fmla="*/ 2255990 w 2259399"/>
              <a:gd name="connsiteY4" fmla="*/ 1009301 h 1012098"/>
              <a:gd name="connsiteX5" fmla="*/ 2253193 w 2259399"/>
              <a:gd name="connsiteY5" fmla="*/ 1012098 h 1012098"/>
              <a:gd name="connsiteX6" fmla="*/ 0 w 2259399"/>
              <a:gd name="connsiteY6" fmla="*/ 1012098 h 1012098"/>
              <a:gd name="connsiteX7" fmla="*/ 506049 w 2259399"/>
              <a:gd name="connsiteY7" fmla="*/ 506049 h 10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9399" h="1012098">
                <a:moveTo>
                  <a:pt x="0" y="0"/>
                </a:moveTo>
                <a:lnTo>
                  <a:pt x="2253193" y="0"/>
                </a:lnTo>
                <a:lnTo>
                  <a:pt x="2259399" y="6206"/>
                </a:lnTo>
                <a:lnTo>
                  <a:pt x="2255990" y="6206"/>
                </a:lnTo>
                <a:lnTo>
                  <a:pt x="2255990" y="1009301"/>
                </a:lnTo>
                <a:lnTo>
                  <a:pt x="2253193" y="1012098"/>
                </a:lnTo>
                <a:lnTo>
                  <a:pt x="0" y="1012098"/>
                </a:lnTo>
                <a:lnTo>
                  <a:pt x="506049" y="506049"/>
                </a:lnTo>
                <a:close/>
              </a:path>
            </a:pathLst>
          </a:cu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716">
              <a:solidFill>
                <a:schemeClr val="tx1"/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 rot="16200000">
            <a:off x="5821302" y="-2899171"/>
            <a:ext cx="220829" cy="10467978"/>
          </a:xfrm>
          <a:prstGeom prst="rect">
            <a:avLst/>
          </a:prstGeom>
          <a:solidFill>
            <a:srgbClr val="009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6"/>
          </a:p>
        </p:txBody>
      </p:sp>
      <p:sp>
        <p:nvSpPr>
          <p:cNvPr id="121" name="Шеврон 120"/>
          <p:cNvSpPr/>
          <p:nvPr/>
        </p:nvSpPr>
        <p:spPr>
          <a:xfrm>
            <a:off x="663342" y="968561"/>
            <a:ext cx="543859" cy="805131"/>
          </a:xfrm>
          <a:prstGeom prst="chevron">
            <a:avLst/>
          </a:pr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6">
              <a:solidFill>
                <a:schemeClr val="tx1"/>
              </a:solidFill>
            </a:endParaRPr>
          </a:p>
        </p:txBody>
      </p:sp>
      <p:sp>
        <p:nvSpPr>
          <p:cNvPr id="10" name="702 Rectángulo">
            <a:extLst>
              <a:ext uri="{FF2B5EF4-FFF2-40B4-BE49-F238E27FC236}">
                <a16:creationId xmlns="" xmlns:a16="http://schemas.microsoft.com/office/drawing/2014/main" id="{673EF785-F33D-674E-B262-D2280603C606}"/>
              </a:ext>
            </a:extLst>
          </p:cNvPr>
          <p:cNvSpPr/>
          <p:nvPr/>
        </p:nvSpPr>
        <p:spPr>
          <a:xfrm>
            <a:off x="2485019" y="2017794"/>
            <a:ext cx="1031208" cy="463993"/>
          </a:xfrm>
          <a:prstGeom prst="rect">
            <a:avLst/>
          </a:pr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21" rIns="115321" rtlCol="0" anchor="ctr"/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2014</a:t>
            </a:r>
            <a:endParaRPr lang="es-SV" sz="2546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702 Rectángulo">
            <a:extLst>
              <a:ext uri="{FF2B5EF4-FFF2-40B4-BE49-F238E27FC236}">
                <a16:creationId xmlns="" xmlns:a16="http://schemas.microsoft.com/office/drawing/2014/main" id="{13FDC6E3-57AF-7B49-953C-2F571EA5AD6A}"/>
              </a:ext>
            </a:extLst>
          </p:cNvPr>
          <p:cNvSpPr/>
          <p:nvPr/>
        </p:nvSpPr>
        <p:spPr>
          <a:xfrm>
            <a:off x="8248957" y="2022797"/>
            <a:ext cx="1133856" cy="463993"/>
          </a:xfrm>
          <a:prstGeom prst="rect">
            <a:avLst/>
          </a:pr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21" rIns="115321"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2023</a:t>
            </a:r>
            <a:endParaRPr lang="es-SV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F30312C-F2D6-FF4C-83C9-2E5EBFF15401}"/>
              </a:ext>
            </a:extLst>
          </p:cNvPr>
          <p:cNvSpPr/>
          <p:nvPr/>
        </p:nvSpPr>
        <p:spPr>
          <a:xfrm>
            <a:off x="6190848" y="5433573"/>
            <a:ext cx="3550152" cy="28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55"/>
              </a:spcBef>
            </a:pPr>
            <a:endParaRPr lang="x-none" sz="1273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F30312C-F2D6-FF4C-83C9-2E5EBFF15401}"/>
              </a:ext>
            </a:extLst>
          </p:cNvPr>
          <p:cNvSpPr/>
          <p:nvPr/>
        </p:nvSpPr>
        <p:spPr>
          <a:xfrm>
            <a:off x="6464171" y="4567331"/>
            <a:ext cx="2351714" cy="28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55"/>
              </a:spcBef>
            </a:pPr>
            <a:endParaRPr lang="x-none" sz="1273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38192" y="2481788"/>
            <a:ext cx="4496769" cy="42032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784" anchor="ctr"/>
          <a:lstStyle/>
          <a:p>
            <a:pPr marL="259175" indent="-259175" algn="just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ҰЗАҚ МЕРЗІМДІ САЛЫМДАР НАРЫҒЫНДА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 ҚР ЭБХ-ҚА ҚАТЫСТЫ ТҚЖ ҚАТЫСУШЫЛАРЫНЫҢ ҮЛЕСІ</a:t>
            </a: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ЕДБ ЖӘНЕ ИК АРАСЫНДА ИПОТЕКА БОЙЫНША БАНК ҮЛЕСІ</a:t>
            </a: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0,08% ЕДБ АРАСЫНДА ЕҢ ТӨМЕНГІ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NPL </a:t>
            </a:r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ДЕҢГЕЙІ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4-ОРЫН МЕНШІКТІ КАПИТАЛ БОЙЫНША 21 ЕДБ АРАСЫНДА </a:t>
            </a: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4-ОРЫН  - АКТИВТЕРІ БОЙЫНША 21 ЕДБ АРАСЫНДА</a:t>
            </a: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2 362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МЛРД.ТЕҢГЕ ДЕПОЗИТТІК БАЗА</a:t>
            </a: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3 202 МЛРД.ТЕҢГЕ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КРЕДИТТІК ПОРТФЕЛ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 </a:t>
            </a:r>
            <a:endParaRPr lang="ru-RU" sz="1451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endParaRPr lang="ru-RU" sz="1451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sz="1451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endParaRPr lang="en-US" sz="1451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sz="1451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sz="1451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47570" y="2573483"/>
            <a:ext cx="4302872" cy="38907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784" anchor="ctr"/>
          <a:lstStyle/>
          <a:p>
            <a:pPr algn="just"/>
            <a:endParaRPr lang="en-US" sz="1451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 – ҰЗАҚ МЕРЗІМДІ САЛЫМДАР НАРЫҒЫНДА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ҚР ЭБХ-ҚА ҚАТЫСТЫ ҚАТЫСУШЫЛАР ҮЛЕСІ</a:t>
            </a: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ЕДБ АРАСЫНДА ИПОТЕКА БОЙЫНША БАНК ҮЛЕСІ</a:t>
            </a: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- ЕДБ АРАСЫНДА ЕҢ ТӨМЕНГІ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NPL </a:t>
            </a:r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ДЕҢГЕЙІ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7-ОРЫН – МЕНШІКТІ КАПИТАЛ БОЙЫНША 38 ЕДБ АРАСЫНДА </a:t>
            </a: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10-ОРЫН - АКТИВТЕРІ БОЙЫНША 38 ЕДБ АРАСЫНДА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МЛРД.ТЕҢГЕ ДЕПОЗИТТІК БАЗА</a:t>
            </a: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 МЛРД.ТЕҢГЕ КРЕДИТТІК ПОРТФЕЛЬ</a:t>
            </a:r>
          </a:p>
          <a:p>
            <a:pPr algn="just"/>
            <a:endParaRPr lang="ru-RU" sz="1451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endParaRPr lang="en-US" sz="1451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sz="1451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sz="1451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9" name="Picture 3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350442" y="1136130"/>
            <a:ext cx="741512" cy="7568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47" name="Picture 3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269492" y="1136130"/>
            <a:ext cx="751907" cy="76746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9" name="Шеврон 120"/>
          <p:cNvSpPr/>
          <p:nvPr/>
        </p:nvSpPr>
        <p:spPr>
          <a:xfrm>
            <a:off x="1207201" y="968561"/>
            <a:ext cx="543859" cy="805131"/>
          </a:xfrm>
          <a:prstGeom prst="chevron">
            <a:avLst/>
          </a:pr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6">
              <a:solidFill>
                <a:schemeClr val="tx1"/>
              </a:solidFill>
            </a:endParaRPr>
          </a:p>
        </p:txBody>
      </p:sp>
      <p:sp>
        <p:nvSpPr>
          <p:cNvPr id="32" name="Шеврон 120"/>
          <p:cNvSpPr/>
          <p:nvPr/>
        </p:nvSpPr>
        <p:spPr>
          <a:xfrm>
            <a:off x="10367705" y="993686"/>
            <a:ext cx="543859" cy="805131"/>
          </a:xfrm>
          <a:prstGeom prst="chevron">
            <a:avLst/>
          </a:pr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6">
              <a:solidFill>
                <a:schemeClr val="tx1"/>
              </a:solidFill>
            </a:endParaRPr>
          </a:p>
        </p:txBody>
      </p:sp>
      <p:sp>
        <p:nvSpPr>
          <p:cNvPr id="34" name="Шеврон 120"/>
          <p:cNvSpPr/>
          <p:nvPr/>
        </p:nvSpPr>
        <p:spPr>
          <a:xfrm>
            <a:off x="195311" y="968561"/>
            <a:ext cx="543859" cy="805131"/>
          </a:xfrm>
          <a:prstGeom prst="chevron">
            <a:avLst/>
          </a:pr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6">
              <a:solidFill>
                <a:schemeClr val="tx1"/>
              </a:solidFill>
            </a:endParaRPr>
          </a:p>
        </p:txBody>
      </p:sp>
      <p:pic>
        <p:nvPicPr>
          <p:cNvPr id="24" name="Picture 3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422771" y="1136130"/>
            <a:ext cx="751907" cy="7674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sp>
        <p:nvSpPr>
          <p:cNvPr id="26" name="Прямоугольник 25"/>
          <p:cNvSpPr/>
          <p:nvPr/>
        </p:nvSpPr>
        <p:spPr>
          <a:xfrm>
            <a:off x="0" y="-17059"/>
            <a:ext cx="12192000" cy="783465"/>
          </a:xfrm>
          <a:prstGeom prst="rect">
            <a:avLst/>
          </a:prstGeom>
          <a:solidFill>
            <a:srgbClr val="008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380" y="45440"/>
            <a:ext cx="573462" cy="618522"/>
          </a:xfrm>
          <a:prstGeom prst="rect">
            <a:avLst/>
          </a:prstGeom>
        </p:spPr>
      </p:pic>
      <p:pic>
        <p:nvPicPr>
          <p:cNvPr id="37" name="Рисунок 1" descr="cid:image001.png@01D71B4C.083BF310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62" y="238205"/>
            <a:ext cx="1359151" cy="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Прямоугольник 97"/>
          <p:cNvSpPr/>
          <p:nvPr/>
        </p:nvSpPr>
        <p:spPr>
          <a:xfrm>
            <a:off x="167879" y="116535"/>
            <a:ext cx="890578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71538">
              <a:lnSpc>
                <a:spcPts val="21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Банк</a:t>
            </a:r>
            <a:r>
              <a:rPr lang="kk-KZ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тің қолданыстағы Даму стартегиясын іске асыру сәтінен бастап біздің нарықтағы жетістіктеріміз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56380" y="6319907"/>
            <a:ext cx="546912" cy="365125"/>
          </a:xfrm>
        </p:spPr>
        <p:txBody>
          <a:bodyPr/>
          <a:lstStyle/>
          <a:p>
            <a:fld id="{E4C86115-32E2-40F9-9EFE-59296D83E01E}" type="slidenum">
              <a:rPr lang="ru-RU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fld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39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5"/>
          <a:stretch/>
        </p:blipFill>
        <p:spPr>
          <a:xfrm>
            <a:off x="0" y="3560901"/>
            <a:ext cx="12191999" cy="33683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20856" y="6345963"/>
            <a:ext cx="409042" cy="365125"/>
          </a:xfrm>
        </p:spPr>
        <p:txBody>
          <a:bodyPr/>
          <a:lstStyle/>
          <a:p>
            <a:fld id="{B19B0651-EE4F-4900-A07F-96A6BFA9D0F0}" type="slidenum">
              <a:rPr lang="ru-RU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fld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23010" y="1174307"/>
            <a:ext cx="11730484" cy="584775"/>
            <a:chOff x="192024" y="987558"/>
            <a:chExt cx="11730484" cy="584775"/>
          </a:xfrm>
        </p:grpSpPr>
        <p:sp>
          <p:nvSpPr>
            <p:cNvPr id="36" name="Шеврон 120"/>
            <p:cNvSpPr/>
            <p:nvPr/>
          </p:nvSpPr>
          <p:spPr>
            <a:xfrm>
              <a:off x="2935137" y="1048441"/>
              <a:ext cx="548447" cy="514738"/>
            </a:xfrm>
            <a:prstGeom prst="chevron">
              <a:avLst/>
            </a:prstGeom>
            <a:solidFill>
              <a:srgbClr val="008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37" name="Шеврон 120"/>
            <p:cNvSpPr/>
            <p:nvPr/>
          </p:nvSpPr>
          <p:spPr>
            <a:xfrm>
              <a:off x="3478996" y="1048441"/>
              <a:ext cx="548447" cy="514738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38" name="Шеврон 120"/>
            <p:cNvSpPr/>
            <p:nvPr/>
          </p:nvSpPr>
          <p:spPr>
            <a:xfrm>
              <a:off x="2467106" y="1048441"/>
              <a:ext cx="548447" cy="514738"/>
            </a:xfrm>
            <a:prstGeom prst="chevron">
              <a:avLst/>
            </a:prstGeom>
            <a:solidFill>
              <a:srgbClr val="008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2024" y="1048441"/>
              <a:ext cx="2066544" cy="514738"/>
            </a:xfrm>
            <a:prstGeom prst="rect">
              <a:avLst/>
            </a:prstGeom>
            <a:solidFill>
              <a:srgbClr val="008F91"/>
            </a:solidFill>
            <a:ln>
              <a:solidFill>
                <a:srgbClr val="008F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9891" y="1023459"/>
              <a:ext cx="11352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400" b="1" dirty="0">
                  <a:solidFill>
                    <a:schemeClr val="bg1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Миссия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265949" y="987558"/>
              <a:ext cx="76565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err="1" smtClean="0">
                  <a:latin typeface="Arial Narrow" panose="020B0606020202030204" pitchFamily="34" charset="0"/>
                </a:rPr>
                <a:t>Отбасыларды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меншікті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үймен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қамтамасыз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ете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отырып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,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ұзақ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мерзімді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әл-ауқатты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арттыра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отырып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,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Отан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сезімін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нығайтамыз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23010" y="2008273"/>
            <a:ext cx="11745977" cy="830997"/>
            <a:chOff x="192024" y="958257"/>
            <a:chExt cx="11745977" cy="830997"/>
          </a:xfrm>
        </p:grpSpPr>
        <p:sp>
          <p:nvSpPr>
            <p:cNvPr id="46" name="Шеврон 120"/>
            <p:cNvSpPr/>
            <p:nvPr/>
          </p:nvSpPr>
          <p:spPr>
            <a:xfrm>
              <a:off x="2935137" y="1048441"/>
              <a:ext cx="548447" cy="514738"/>
            </a:xfrm>
            <a:prstGeom prst="chevron">
              <a:avLst/>
            </a:prstGeom>
            <a:solidFill>
              <a:srgbClr val="008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48" name="Шеврон 120"/>
            <p:cNvSpPr/>
            <p:nvPr/>
          </p:nvSpPr>
          <p:spPr>
            <a:xfrm>
              <a:off x="3478996" y="1048441"/>
              <a:ext cx="548447" cy="514738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49" name="Шеврон 120"/>
            <p:cNvSpPr/>
            <p:nvPr/>
          </p:nvSpPr>
          <p:spPr>
            <a:xfrm>
              <a:off x="2467106" y="1048441"/>
              <a:ext cx="548447" cy="514738"/>
            </a:xfrm>
            <a:prstGeom prst="chevron">
              <a:avLst/>
            </a:prstGeom>
            <a:solidFill>
              <a:srgbClr val="008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92024" y="1048441"/>
              <a:ext cx="2066544" cy="514738"/>
            </a:xfrm>
            <a:prstGeom prst="rect">
              <a:avLst/>
            </a:prstGeom>
            <a:solidFill>
              <a:srgbClr val="008F91"/>
            </a:solidFill>
            <a:ln>
              <a:solidFill>
                <a:srgbClr val="008F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66979" y="1023459"/>
              <a:ext cx="1075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kk-KZ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Пайым</a:t>
              </a:r>
              <a:endPara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281442" y="958257"/>
              <a:ext cx="76565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err="1" smtClean="0">
                  <a:latin typeface="Arial Narrow" panose="020B0606020202030204" pitchFamily="34" charset="0"/>
                </a:rPr>
                <a:t>Біз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, </a:t>
              </a:r>
              <a:r>
                <a:rPr lang="ru-RU" sz="1600" b="1" dirty="0" err="1">
                  <a:latin typeface="Arial Narrow" panose="020B0606020202030204" pitchFamily="34" charset="0"/>
                </a:rPr>
                <a:t>Отбасы</a:t>
              </a:r>
              <a:r>
                <a:rPr lang="ru-RU" sz="1600" b="1" dirty="0">
                  <a:latin typeface="Arial Narrow" panose="020B0606020202030204" pitchFamily="34" charset="0"/>
                </a:rPr>
                <a:t> банк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–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халық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және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компаниялар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үшін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,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сондай-ақ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мемлекеттің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әлеуметтік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бағдарламалары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үшін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жинақтаулар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мен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қаржыландырудың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сенімді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әрі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тұрақты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дамитын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dirty="0" err="1" smtClean="0">
                  <a:latin typeface="Arial Narrow" panose="020B0606020202030204" pitchFamily="34" charset="0"/>
                </a:rPr>
                <a:t>жүйесі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. 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64127" y="3272822"/>
            <a:ext cx="11804860" cy="3462486"/>
            <a:chOff x="133140" y="1039959"/>
            <a:chExt cx="11804860" cy="3462486"/>
          </a:xfrm>
        </p:grpSpPr>
        <p:sp>
          <p:nvSpPr>
            <p:cNvPr id="57" name="Шеврон 120"/>
            <p:cNvSpPr/>
            <p:nvPr/>
          </p:nvSpPr>
          <p:spPr>
            <a:xfrm>
              <a:off x="2935137" y="1048441"/>
              <a:ext cx="548447" cy="514738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8" name="Шеврон 120"/>
            <p:cNvSpPr/>
            <p:nvPr/>
          </p:nvSpPr>
          <p:spPr>
            <a:xfrm>
              <a:off x="3478996" y="1048441"/>
              <a:ext cx="548447" cy="514738"/>
            </a:xfrm>
            <a:prstGeom prst="chevron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60" name="Шеврон 120"/>
            <p:cNvSpPr/>
            <p:nvPr/>
          </p:nvSpPr>
          <p:spPr>
            <a:xfrm>
              <a:off x="2467106" y="1048441"/>
              <a:ext cx="548447" cy="514738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92024" y="1048441"/>
              <a:ext cx="2066544" cy="5147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33140" y="1039959"/>
              <a:ext cx="20297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kk-KZ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Құндылықтар</a:t>
              </a:r>
              <a:endPara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81441" y="1039959"/>
              <a:ext cx="7656559" cy="346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1. Клиент</a:t>
              </a:r>
            </a:p>
            <a:p>
              <a:pPr algn="just">
                <a:spcAft>
                  <a:spcPts val="600"/>
                </a:spcAft>
              </a:pP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Бүкіл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қызметімізді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клиенттердің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қажеттіліктері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аясында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құрамыз</a:t>
              </a:r>
              <a:endPara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2. </a:t>
              </a:r>
              <a:r>
                <a:rPr lang="ru-RU" b="1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Тиімділік</a:t>
              </a:r>
              <a:endPara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Жұмсалған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күш-жігердің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нәтижесінде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тиімділікке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барынша</a:t>
              </a:r>
              <a:r>
                <a:rPr lang="ru-RU" sz="140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қол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жеткіземіз</a:t>
              </a:r>
              <a:endPara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3. </a:t>
              </a:r>
              <a:r>
                <a:rPr lang="ru-RU" b="1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Түсініктілік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Шешім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қабылдай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отырып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белгісіздік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пен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екі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жақты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түсінікті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болдырмауға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тырысамыз</a:t>
              </a:r>
              <a:endPara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4. </a:t>
              </a:r>
              <a:r>
                <a:rPr lang="ru-RU" b="1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Проактивтілік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Өнімдер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мен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процестердің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жаңаларын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жасаймыз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және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қолданыстағыларын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жетілдіреміз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нәтижелерді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жақсартамыз</a:t>
              </a:r>
              <a:endPara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</a:rPr>
                <a:t>5.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Команда</a:t>
              </a:r>
              <a:endPara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«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Біріміз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–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бәріміз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үшін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,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бәріміз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–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біріміз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үшін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»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қағидаты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бойынша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жұмыс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істейміз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0" y="-17059"/>
            <a:ext cx="12192000" cy="783465"/>
          </a:xfrm>
          <a:prstGeom prst="rect">
            <a:avLst/>
          </a:prstGeom>
          <a:solidFill>
            <a:srgbClr val="008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380" y="45440"/>
            <a:ext cx="573462" cy="618522"/>
          </a:xfrm>
          <a:prstGeom prst="rect">
            <a:avLst/>
          </a:prstGeom>
        </p:spPr>
      </p:pic>
      <p:pic>
        <p:nvPicPr>
          <p:cNvPr id="31" name="Рисунок 1" descr="cid:image001.png@01D71B4C.083BF310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62" y="238205"/>
            <a:ext cx="1359151" cy="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43975" y="172346"/>
            <a:ext cx="8155963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177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2024-2033 ЖЫЛДАРҒА АРНАЛҒАН ДАМУ СТРАТЕГИЯСЫ</a:t>
            </a:r>
            <a:endParaRPr lang="ru-RU" sz="2177" b="1" u="sng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0213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8288" y="909001"/>
            <a:ext cx="12207239" cy="396553"/>
          </a:xfrm>
          <a:prstGeom prst="rect">
            <a:avLst/>
          </a:prstGeom>
          <a:solidFill>
            <a:srgbClr val="55762F"/>
          </a:solidFill>
          <a:ln>
            <a:solidFill>
              <a:srgbClr val="EEF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797"/>
            <a:ext cx="4527572" cy="193220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5"/>
          <a:stretch/>
        </p:blipFill>
        <p:spPr>
          <a:xfrm>
            <a:off x="0" y="3493820"/>
            <a:ext cx="12191999" cy="33683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77284" y="6311411"/>
            <a:ext cx="724203" cy="365125"/>
          </a:xfrm>
        </p:spPr>
        <p:txBody>
          <a:bodyPr/>
          <a:lstStyle/>
          <a:p>
            <a:fld id="{B19B0651-EE4F-4900-A07F-96A6BFA9D0F0}" type="slidenum">
              <a:rPr lang="ru-RU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fld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1498" y="1394070"/>
            <a:ext cx="9683040" cy="94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540385" algn="l"/>
              </a:tabLst>
            </a:pP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ктивтер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2,70%-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құрайтын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-мен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банктерінің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ТОП-2-не 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кіреміз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540385" algn="l"/>
              </a:tabLst>
            </a:pP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Ұзақ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мерзімді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жинақтауларды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тарту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нарығы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ипотека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нарығы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көшбасшы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анк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нарығындағы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ең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үздік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жұмыс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беруші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6159" y="875582"/>
            <a:ext cx="7143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2033 </a:t>
            </a:r>
            <a:r>
              <a:rPr lang="ru-RU" sz="20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жылдың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аяғына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қарай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белгіленген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стратегиялық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мақсаттар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6" name="Picture 3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89986" y="1452491"/>
            <a:ext cx="741512" cy="75685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1" name="Rectangle 190"/>
          <p:cNvSpPr/>
          <p:nvPr/>
        </p:nvSpPr>
        <p:spPr>
          <a:xfrm>
            <a:off x="5192685" y="5654718"/>
            <a:ext cx="4860741" cy="1021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Банктің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тұрақты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дамуын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қамтамасыз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ету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Тәуекелдерді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теңгерімді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басқару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;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Қызметкерлерді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басқарудың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тиімді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жүйесі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Қаржылық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тұрақтылықты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сақтау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Rectangle 190"/>
          <p:cNvSpPr/>
          <p:nvPr/>
        </p:nvSpPr>
        <p:spPr>
          <a:xfrm>
            <a:off x="5192685" y="4156381"/>
            <a:ext cx="6608802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2.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Біздің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қызметіміздің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коммерциялық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бағытын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дамыту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 Narrow" panose="020B0606020202030204" pitchFamily="34" charset="0"/>
              <a:buChar char="–"/>
            </a:pP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үздік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клиенттік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сервис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 algn="just">
              <a:buFont typeface="Arial Narrow" panose="020B0606020202030204" pitchFamily="34" charset="0"/>
              <a:buChar char="–"/>
            </a:pP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Өнімдер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мен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қызметтерді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дамыту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 Narrow" panose="020B0606020202030204" pitchFamily="34" charset="0"/>
              <a:buChar char="–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IT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инфрақұрылымды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дамыту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және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бизнес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үдерістерді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автоматтандыру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9143" y="2500640"/>
            <a:ext cx="12207239" cy="4357360"/>
            <a:chOff x="-9143" y="2500640"/>
            <a:chExt cx="12207239" cy="435736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9143" y="2503219"/>
              <a:ext cx="12207239" cy="396553"/>
            </a:xfrm>
            <a:prstGeom prst="rect">
              <a:avLst/>
            </a:prstGeom>
            <a:solidFill>
              <a:srgbClr val="55762F"/>
            </a:solidFill>
            <a:ln>
              <a:solidFill>
                <a:srgbClr val="EEF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98938" y="2500640"/>
              <a:ext cx="110574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Стратегиялық</a:t>
              </a:r>
              <a:r>
                <a:rPr lang="ru-RU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міндеттер</a:t>
              </a:r>
              <a:r>
                <a:rPr lang="ru-RU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мен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бағыттар</a:t>
              </a:r>
              <a:r>
                <a:rPr lang="ru-RU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ru-RU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(</a:t>
              </a:r>
              <a:r>
                <a:rPr lang="en-US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ESG</a:t>
              </a:r>
              <a:r>
                <a:rPr lang="ru-RU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ru-RU" b="1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қағидаларымен</a:t>
              </a:r>
              <a:r>
                <a:rPr lang="ru-RU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ru-RU" b="1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интеграциялануды</a:t>
              </a:r>
              <a:r>
                <a:rPr lang="ru-RU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ru-RU" b="1" dirty="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ескерумен</a:t>
              </a:r>
              <a:r>
                <a:rPr lang="ru-RU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) </a:t>
              </a:r>
              <a:endParaRPr lang="ru-RU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/>
            <a:srcRect t="684" r="43834"/>
            <a:stretch/>
          </p:blipFill>
          <p:spPr>
            <a:xfrm>
              <a:off x="0" y="2900750"/>
              <a:ext cx="4987551" cy="3957250"/>
            </a:xfrm>
            <a:prstGeom prst="rect">
              <a:avLst/>
            </a:prstGeom>
          </p:spPr>
        </p:pic>
      </p:grpSp>
      <p:sp>
        <p:nvSpPr>
          <p:cNvPr id="191" name="Rectangle 190"/>
          <p:cNvSpPr/>
          <p:nvPr/>
        </p:nvSpPr>
        <p:spPr>
          <a:xfrm>
            <a:off x="4128915" y="3017911"/>
            <a:ext cx="7576308" cy="75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міндеттерді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шешу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үшін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Мемлекеттің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қаржылық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серіктесі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ретінде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өзіндік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рөлімізді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сақтау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 Narrow" panose="020B0606020202030204" pitchFamily="34" charset="0"/>
              <a:buChar char="–"/>
              <a:defRPr/>
            </a:pP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Мемлекеттік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бағдарламаларды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іске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асыру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-17059"/>
            <a:ext cx="12192000" cy="783465"/>
          </a:xfrm>
          <a:prstGeom prst="rect">
            <a:avLst/>
          </a:prstGeom>
          <a:solidFill>
            <a:srgbClr val="008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380" y="45440"/>
            <a:ext cx="573462" cy="618522"/>
          </a:xfrm>
          <a:prstGeom prst="rect">
            <a:avLst/>
          </a:prstGeom>
        </p:spPr>
      </p:pic>
      <p:pic>
        <p:nvPicPr>
          <p:cNvPr id="25" name="Рисунок 1" descr="cid:image001.png@01D71B4C.083BF310"/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62" y="238205"/>
            <a:ext cx="1359151" cy="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09005" y="184616"/>
            <a:ext cx="5256679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177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2024-2033 ЖЫЛДАРҒА АРНАЛҒАН ДАМУ СТРАТЕГИЯСЫ</a:t>
            </a:r>
            <a:endParaRPr lang="ru-RU" sz="2177" b="1" u="sng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3569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5"/>
          <a:stretch/>
        </p:blipFill>
        <p:spPr>
          <a:xfrm>
            <a:off x="0" y="3253923"/>
            <a:ext cx="12192000" cy="36040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46873" y="6376596"/>
            <a:ext cx="443345" cy="365125"/>
          </a:xfrm>
        </p:spPr>
        <p:txBody>
          <a:bodyPr/>
          <a:lstStyle/>
          <a:p>
            <a:fld id="{E4C86115-32E2-40F9-9EFE-59296D83E01E}" type="slidenum">
              <a:rPr 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fld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AutoShape 18" descr="Отбасы банк | Atrium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Номер слайда 4"/>
          <p:cNvSpPr txBox="1">
            <a:spLocks/>
          </p:cNvSpPr>
          <p:nvPr/>
        </p:nvSpPr>
        <p:spPr>
          <a:xfrm>
            <a:off x="11195968" y="6317424"/>
            <a:ext cx="447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4581427"/>
            <a:ext cx="12192000" cy="2308254"/>
            <a:chOff x="0" y="4329956"/>
            <a:chExt cx="12192000" cy="2559725"/>
          </a:xfrm>
        </p:grpSpPr>
        <p:pic>
          <p:nvPicPr>
            <p:cNvPr id="13314" name="Picture 2" descr="Environment flat design for sustainable energy development, One doodle continuous line drawing. World environment day Poster, banner, background Environmental and Ecology concept, eco friendly. 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" t="53458"/>
            <a:stretch/>
          </p:blipFill>
          <p:spPr bwMode="auto">
            <a:xfrm>
              <a:off x="0" y="4736594"/>
              <a:ext cx="12192000" cy="215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Прямоугольник 93"/>
            <p:cNvSpPr/>
            <p:nvPr/>
          </p:nvSpPr>
          <p:spPr>
            <a:xfrm>
              <a:off x="1" y="4329956"/>
              <a:ext cx="3858768" cy="181925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8" name="Номер слайда 2"/>
          <p:cNvSpPr txBox="1">
            <a:spLocks/>
          </p:cNvSpPr>
          <p:nvPr/>
        </p:nvSpPr>
        <p:spPr>
          <a:xfrm>
            <a:off x="11547764" y="6389613"/>
            <a:ext cx="443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-17059"/>
            <a:ext cx="12192000" cy="708669"/>
          </a:xfrm>
          <a:prstGeom prst="rect">
            <a:avLst/>
          </a:prstGeom>
          <a:solidFill>
            <a:srgbClr val="008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380" y="45440"/>
            <a:ext cx="573462" cy="618522"/>
          </a:xfrm>
          <a:prstGeom prst="rect">
            <a:avLst/>
          </a:prstGeom>
        </p:spPr>
      </p:pic>
      <p:pic>
        <p:nvPicPr>
          <p:cNvPr id="51" name="Рисунок 1" descr="cid:image001.png@01D71B4C.083BF310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62" y="238205"/>
            <a:ext cx="1359151" cy="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07975" y="-41463"/>
            <a:ext cx="539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ESG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тұрақты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даму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саласындағы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қызметтің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бағыттары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2205561" y="1347096"/>
            <a:ext cx="8472524" cy="5386327"/>
            <a:chOff x="1956908" y="1408793"/>
            <a:chExt cx="8472524" cy="538632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956908" y="6456566"/>
              <a:ext cx="847252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dirty="0" smtClean="0">
                  <a:latin typeface="Arial Narrow" panose="020B0606020202030204" pitchFamily="34" charset="0"/>
                </a:rPr>
                <a:t>Банк </a:t>
              </a:r>
              <a:r>
                <a:rPr lang="ru-RU" sz="1600" b="1" i="1" dirty="0" err="1" smtClean="0">
                  <a:latin typeface="Arial Narrow" panose="020B0606020202030204" pitchFamily="34" charset="0"/>
                </a:rPr>
                <a:t>жобаларды</a:t>
              </a:r>
              <a:r>
                <a:rPr lang="ru-RU" sz="1600" b="1" i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i="1" dirty="0" err="1" smtClean="0">
                  <a:latin typeface="Arial Narrow" panose="020B0606020202030204" pitchFamily="34" charset="0"/>
                </a:rPr>
                <a:t>жергілікті</a:t>
              </a:r>
              <a:r>
                <a:rPr lang="ru-RU" sz="1600" b="1" i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i="1" dirty="0" err="1" smtClean="0">
                  <a:latin typeface="Arial Narrow" panose="020B0606020202030204" pitchFamily="34" charset="0"/>
                </a:rPr>
                <a:t>халықтың</a:t>
              </a:r>
              <a:r>
                <a:rPr lang="ru-RU" sz="1600" b="1" i="1" dirty="0" smtClean="0">
                  <a:latin typeface="Arial Narrow" panose="020B0606020202030204" pitchFamily="34" charset="0"/>
                </a:rPr>
                <a:t> даму </a:t>
              </a:r>
              <a:r>
                <a:rPr lang="ru-RU" sz="1600" b="1" i="1" dirty="0" err="1" smtClean="0">
                  <a:latin typeface="Arial Narrow" panose="020B0606020202030204" pitchFamily="34" charset="0"/>
                </a:rPr>
                <a:t>ерекшеліктерін</a:t>
              </a:r>
              <a:r>
                <a:rPr lang="ru-RU" sz="1600" b="1" i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i="1" dirty="0" err="1" smtClean="0">
                  <a:latin typeface="Arial Narrow" panose="020B0606020202030204" pitchFamily="34" charset="0"/>
                </a:rPr>
                <a:t>ескере</a:t>
              </a:r>
              <a:r>
                <a:rPr lang="ru-RU" sz="1600" b="1" i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i="1" dirty="0" err="1" smtClean="0">
                  <a:latin typeface="Arial Narrow" panose="020B0606020202030204" pitchFamily="34" charset="0"/>
                </a:rPr>
                <a:t>отырып</a:t>
              </a:r>
              <a:r>
                <a:rPr lang="ru-RU" sz="1600" b="1" i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i="1" dirty="0" err="1" smtClean="0">
                  <a:latin typeface="Arial Narrow" panose="020B0606020202030204" pitchFamily="34" charset="0"/>
                </a:rPr>
                <a:t>жүзеге</a:t>
              </a:r>
              <a:r>
                <a:rPr lang="ru-RU" sz="1600" b="1" i="1" dirty="0" smtClean="0">
                  <a:latin typeface="Arial Narrow" panose="020B0606020202030204" pitchFamily="34" charset="0"/>
                </a:rPr>
                <a:t> </a:t>
              </a:r>
              <a:r>
                <a:rPr lang="ru-RU" sz="1600" b="1" i="1" dirty="0" err="1" smtClean="0">
                  <a:latin typeface="Arial Narrow" panose="020B0606020202030204" pitchFamily="34" charset="0"/>
                </a:rPr>
                <a:t>асырады</a:t>
              </a:r>
              <a:endParaRPr lang="ru-RU" sz="1600" b="1" i="1" dirty="0"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/>
            <a:srcRect l="4900" t="5974" r="4844" b="11284"/>
            <a:stretch/>
          </p:blipFill>
          <p:spPr>
            <a:xfrm>
              <a:off x="6576548" y="1960339"/>
              <a:ext cx="969264" cy="868681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6"/>
            <a:srcRect l="4900" t="5974" r="4844" b="11284"/>
            <a:stretch/>
          </p:blipFill>
          <p:spPr>
            <a:xfrm flipH="1">
              <a:off x="4456387" y="1954354"/>
              <a:ext cx="995020" cy="868681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4058163" y="1408793"/>
              <a:ext cx="3834704" cy="523220"/>
            </a:xfrm>
            <a:prstGeom prst="rect">
              <a:avLst/>
            </a:prstGeom>
            <a:solidFill>
              <a:srgbClr val="28AB1F"/>
            </a:solidFill>
          </p:spPr>
          <p:txBody>
            <a:bodyPr wrap="none">
              <a:spAutoFit/>
            </a:bodyPr>
            <a:lstStyle/>
            <a:p>
              <a:pPr algn="just"/>
              <a:r>
                <a:rPr lang="ru-RU" sz="28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Банктің</a:t>
              </a:r>
              <a:r>
                <a:rPr lang="en-US" sz="2800" b="1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ESG</a:t>
              </a:r>
              <a:r>
                <a:rPr lang="ru-RU" sz="2800" b="1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err="1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тәжірибесі</a:t>
              </a:r>
              <a:r>
                <a:rPr lang="ru-RU" sz="28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 </a:t>
              </a:r>
              <a:endParaRPr lang="ru-RU" sz="2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5145" y="1878575"/>
            <a:ext cx="12023930" cy="4219638"/>
            <a:chOff x="85124" y="1586253"/>
            <a:chExt cx="12023930" cy="42196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866349" y="1586253"/>
              <a:ext cx="1112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i="1" dirty="0" smtClean="0">
                  <a:latin typeface="Arial Narrow" panose="020B0606020202030204" pitchFamily="34" charset="0"/>
                </a:rPr>
                <a:t>Ішкі орта</a:t>
              </a:r>
              <a:endParaRPr lang="ru-RU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737409" y="1596696"/>
              <a:ext cx="1616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err="1" smtClean="0">
                  <a:latin typeface="Arial Narrow" panose="020B0606020202030204" pitchFamily="34" charset="0"/>
                </a:rPr>
                <a:t>Сыртқы</a:t>
              </a:r>
              <a:r>
                <a:rPr lang="ru-RU" b="1" i="1" dirty="0" smtClean="0">
                  <a:latin typeface="Arial Narrow" panose="020B0606020202030204" pitchFamily="34" charset="0"/>
                </a:rPr>
                <a:t> орта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879979" y="1773094"/>
              <a:ext cx="19219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 smtClean="0">
                  <a:latin typeface="Arial Narrow" panose="020B0606020202030204" pitchFamily="34" charset="0"/>
                </a:rPr>
                <a:t>Климаттық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тәуекелдер</a:t>
              </a:r>
              <a:r>
                <a:rPr lang="ru-RU" sz="1200" dirty="0" smtClean="0">
                  <a:latin typeface="Arial Narrow" panose="020B0606020202030204" pitchFamily="34" charset="0"/>
                </a:rPr>
                <a:t> мен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мүмкіндіктерді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басқару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тәжірибесін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дамыту</a:t>
              </a:r>
              <a:endParaRPr lang="ru-RU" sz="1200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05212" y="1704607"/>
              <a:ext cx="20781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 smtClean="0">
                  <a:latin typeface="Arial Narrow" panose="020B0606020202030204" pitchFamily="34" charset="0"/>
                </a:rPr>
                <a:t>Тиімді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еңбек</a:t>
              </a:r>
              <a:r>
                <a:rPr lang="ru-RU" sz="1200" dirty="0" smtClean="0">
                  <a:latin typeface="Arial Narrow" panose="020B0606020202030204" pitchFamily="34" charset="0"/>
                </a:rPr>
                <a:t> пен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адами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әлеуеттің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дамуы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үшін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жағдайлар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жасау</a:t>
              </a:r>
              <a:endParaRPr lang="ru-RU" sz="1200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5124" y="2694932"/>
              <a:ext cx="153841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</a:rPr>
                <a:t>Адам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құқықтарының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сақталуы</a:t>
              </a:r>
              <a:r>
                <a:rPr lang="ru-RU" sz="1200" dirty="0" smtClean="0">
                  <a:latin typeface="Arial Narrow" panose="020B0606020202030204" pitchFamily="34" charset="0"/>
                </a:rPr>
                <a:t> мен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қорғалуын</a:t>
              </a:r>
              <a:r>
                <a:rPr lang="ru-RU" sz="1200" dirty="0" smtClean="0">
                  <a:latin typeface="Arial Narrow" panose="020B0606020202030204" pitchFamily="34" charset="0"/>
                </a:rPr>
                <a:t>,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инклюзивті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ортаны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және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өнімдер</a:t>
              </a:r>
              <a:r>
                <a:rPr lang="ru-RU" sz="1200" dirty="0" smtClean="0">
                  <a:latin typeface="Arial Narrow" panose="020B0606020202030204" pitchFamily="34" charset="0"/>
                </a:rPr>
                <a:t> мен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қызметтерге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теңдей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қолжетімділікті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қамтамасыз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ету</a:t>
              </a:r>
              <a:endParaRPr lang="ru-RU" sz="12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740648" y="2453166"/>
              <a:ext cx="153841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 smtClean="0">
                  <a:latin typeface="Arial Narrow" panose="020B0606020202030204" pitchFamily="34" charset="0"/>
                </a:rPr>
                <a:t>Жергілікті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қауымдастықтарды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қолдау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және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әлеуметтік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дамуға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ықпал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ету</a:t>
              </a:r>
              <a:endParaRPr lang="ru-RU" sz="1200" dirty="0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10570637" y="2575821"/>
              <a:ext cx="15384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 smtClean="0">
                  <a:latin typeface="Arial Narrow" panose="020B0606020202030204" pitchFamily="34" charset="0"/>
                </a:rPr>
                <a:t>Қоршаған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ортаға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әсерді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азайту</a:t>
              </a:r>
              <a:endParaRPr lang="ru-RU" sz="1200" dirty="0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10570636" y="3549214"/>
              <a:ext cx="15384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>
                  <a:latin typeface="Arial Narrow" panose="020B0606020202030204" pitchFamily="34" charset="0"/>
                </a:rPr>
                <a:t>Э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кономикалық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әл-ауқат</a:t>
              </a:r>
              <a:r>
                <a:rPr lang="ru-RU" sz="1200" dirty="0" smtClean="0">
                  <a:latin typeface="Arial Narrow" panose="020B0606020202030204" pitchFamily="34" charset="0"/>
                </a:rPr>
                <a:t> пен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өркендеуге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ықпал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ету</a:t>
              </a:r>
              <a:endParaRPr lang="ru-RU" sz="1200" dirty="0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9801427" y="4559256"/>
              <a:ext cx="15384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 smtClean="0">
                  <a:latin typeface="Arial Narrow" panose="020B0606020202030204" pitchFamily="34" charset="0"/>
                </a:rPr>
                <a:t>Жауапты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қаржыландыру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тәжірибесін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>
                  <a:latin typeface="Arial Narrow" panose="020B0606020202030204" pitchFamily="34" charset="0"/>
                </a:rPr>
                <a:t>д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амыту</a:t>
              </a:r>
              <a:endParaRPr lang="ru-RU" sz="12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05212" y="4605562"/>
              <a:ext cx="20062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>
                  <a:latin typeface="Arial Narrow" panose="020B0606020202030204" pitchFamily="34" charset="0"/>
                </a:rPr>
                <a:t>К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орпоративтік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басқару</a:t>
              </a:r>
              <a:r>
                <a:rPr lang="ru-RU" sz="1200" dirty="0" smtClean="0">
                  <a:latin typeface="Arial Narrow" panose="020B0606020202030204" pitchFamily="34" charset="0"/>
                </a:rPr>
                <a:t>, </a:t>
              </a:r>
              <a:r>
                <a:rPr lang="en-US" sz="1200" dirty="0" smtClean="0">
                  <a:latin typeface="Arial Narrow" panose="020B0606020202030204" pitchFamily="34" charset="0"/>
                </a:rPr>
                <a:t>ESG</a:t>
              </a:r>
              <a:r>
                <a:rPr lang="ru-RU" sz="1200" dirty="0" smtClean="0">
                  <a:latin typeface="Arial Narrow" panose="020B0606020202030204" pitchFamily="34" charset="0"/>
                </a:rPr>
                <a:t>-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тәуекелдері</a:t>
              </a:r>
              <a:r>
                <a:rPr lang="ru-RU" sz="1200" dirty="0" smtClean="0">
                  <a:latin typeface="Arial Narrow" panose="020B0606020202030204" pitchFamily="34" charset="0"/>
                </a:rPr>
                <a:t>,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оның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ішінде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жеткізілімдер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тізбесінде</a:t>
              </a:r>
              <a:r>
                <a:rPr lang="ru-RU" sz="1200" dirty="0" smtClean="0">
                  <a:latin typeface="Arial Narrow" panose="020B0606020202030204" pitchFamily="34" charset="0"/>
                </a:rPr>
                <a:t> 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қауіпсіздікті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қамтамасыз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ету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және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басқару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тәжірибелерін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жетілдіру</a:t>
              </a:r>
              <a:endParaRPr lang="ru-RU" sz="1200" dirty="0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6571595" y="3649506"/>
              <a:ext cx="134600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 err="1" smtClean="0">
                  <a:latin typeface="Arial Narrow" panose="020B0606020202030204" pitchFamily="34" charset="0"/>
                </a:rPr>
                <a:t>Мүмкіндіктері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шектеулі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клиенттер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үшін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>
                  <a:latin typeface="Arial Narrow" panose="020B0606020202030204" pitchFamily="34" charset="0"/>
                </a:rPr>
                <a:t>и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нфрақұрылымды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дамыту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7970594" y="4779294"/>
              <a:ext cx="12176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 err="1" smtClean="0">
                  <a:latin typeface="Arial Narrow" panose="020B0606020202030204" pitchFamily="34" charset="0"/>
                </a:rPr>
                <a:t>Цифрландыруды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дамыту</a:t>
              </a:r>
              <a:r>
                <a:rPr lang="ru-RU" sz="1200" dirty="0" smtClean="0">
                  <a:latin typeface="Arial Narrow" panose="020B0606020202030204" pitchFamily="34" charset="0"/>
                </a:rPr>
                <a:t>, онлайн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банкке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көшу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93729" y="2600825"/>
              <a:ext cx="9964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</a:rPr>
                <a:t>Банк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персоналына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арналған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оқытуды</a:t>
              </a:r>
              <a:r>
                <a:rPr lang="ru-RU" sz="1200" dirty="0" smtClean="0">
                  <a:latin typeface="Arial Narrow" panose="020B0606020202030204" pitchFamily="34" charset="0"/>
                </a:rPr>
                <a:t> </a:t>
              </a:r>
              <a:r>
                <a:rPr lang="ru-RU" sz="1200" dirty="0" err="1" smtClean="0">
                  <a:latin typeface="Arial Narrow" panose="020B0606020202030204" pitchFamily="34" charset="0"/>
                </a:rPr>
                <a:t>ұйымдастыру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109723" y="3870818"/>
              <a:ext cx="18151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200" dirty="0" smtClean="0">
                  <a:latin typeface="Arial Narrow" panose="020B0606020202030204" pitchFamily="34" charset="0"/>
                </a:rPr>
                <a:t>Сыбайлас жемқорлықтың барлық түрлеріне төзбеушілік атмосферасын құру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8052665" y="2256516"/>
              <a:ext cx="2349709" cy="2424626"/>
              <a:chOff x="7692170" y="1955585"/>
              <a:chExt cx="2935778" cy="2890262"/>
            </a:xfrm>
          </p:grpSpPr>
          <p:pic>
            <p:nvPicPr>
              <p:cNvPr id="58" name="Рисунок 57"/>
              <p:cNvPicPr>
                <a:picLocks noChangeAspect="1"/>
              </p:cNvPicPr>
              <p:nvPr/>
            </p:nvPicPr>
            <p:blipFill rotWithShape="1">
              <a:blip r:embed="rId7"/>
              <a:srcRect l="39944" t="42533" r="38556" b="23600"/>
              <a:stretch/>
            </p:blipFill>
            <p:spPr>
              <a:xfrm>
                <a:off x="7692170" y="1955585"/>
                <a:ext cx="2935778" cy="289026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6596" y="3016816"/>
                <a:ext cx="790595" cy="77794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1735704" y="2192285"/>
              <a:ext cx="2349709" cy="2424626"/>
              <a:chOff x="7692170" y="1955585"/>
              <a:chExt cx="2935778" cy="2890262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7"/>
              <a:srcRect l="39944" t="42533" r="38556" b="23600"/>
              <a:stretch/>
            </p:blipFill>
            <p:spPr>
              <a:xfrm>
                <a:off x="7692170" y="1955585"/>
                <a:ext cx="2935778" cy="289026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6596" y="3016816"/>
                <a:ext cx="790595" cy="77794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1" name="Прямоугольник 10"/>
          <p:cNvSpPr/>
          <p:nvPr/>
        </p:nvSpPr>
        <p:spPr>
          <a:xfrm>
            <a:off x="313241" y="809288"/>
            <a:ext cx="1161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Банк ESG  </a:t>
            </a:r>
            <a:r>
              <a:rPr lang="ru-RU" sz="1400" b="1" dirty="0" err="1">
                <a:latin typeface="Arial Narrow" panose="020B0606020202030204" pitchFamily="34" charset="0"/>
              </a:rPr>
              <a:t>қағидаларын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</a:rPr>
              <a:t>пайдалана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отырып</a:t>
            </a:r>
            <a:r>
              <a:rPr lang="ru-RU" sz="1400" b="1" dirty="0" smtClean="0">
                <a:latin typeface="Arial Narrow" panose="020B0606020202030204" pitchFamily="34" charset="0"/>
              </a:rPr>
              <a:t>,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клиенттер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сенімін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арттыра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отырып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және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Қазақстанда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тұрақты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әрі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өркендеуші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қоғамды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құруға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барынша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ықтимал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үлесін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қоса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отырып</a:t>
            </a:r>
            <a:r>
              <a:rPr lang="ru-RU" sz="1400" b="1" dirty="0">
                <a:latin typeface="Arial Narrow" panose="020B0606020202030204" pitchFamily="34" charset="0"/>
              </a:rPr>
              <a:t>,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үздік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қаржылық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ұйым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болуды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көздеп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отыр</a:t>
            </a:r>
            <a:r>
              <a:rPr lang="ru-RU" sz="1400" b="1" dirty="0" smtClean="0">
                <a:latin typeface="Arial Narrow" panose="020B0606020202030204" pitchFamily="34" charset="0"/>
              </a:rPr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0406" y="3244334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ESG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практика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7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5"/>
          <a:stretch/>
        </p:blipFill>
        <p:spPr>
          <a:xfrm>
            <a:off x="-20536" y="3235277"/>
            <a:ext cx="12212536" cy="36416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8" y="264871"/>
            <a:ext cx="1448405" cy="725935"/>
          </a:xfrm>
          <a:prstGeom prst="rect">
            <a:avLst/>
          </a:prstGeom>
        </p:spPr>
      </p:pic>
      <p:grpSp>
        <p:nvGrpSpPr>
          <p:cNvPr id="138" name="Группа 137"/>
          <p:cNvGrpSpPr/>
          <p:nvPr/>
        </p:nvGrpSpPr>
        <p:grpSpPr>
          <a:xfrm>
            <a:off x="-350501" y="855904"/>
            <a:ext cx="3353372" cy="2826667"/>
            <a:chOff x="2013286" y="210924"/>
            <a:chExt cx="3469230" cy="2997311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2013286" y="210924"/>
              <a:ext cx="2997311" cy="2997311"/>
              <a:chOff x="2013286" y="210924"/>
              <a:chExt cx="2997311" cy="2997311"/>
            </a:xfrm>
          </p:grpSpPr>
          <p:pic>
            <p:nvPicPr>
              <p:cNvPr id="143" name="Рисунок 14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3286" y="210924"/>
                <a:ext cx="2997311" cy="2997311"/>
              </a:xfrm>
              <a:prstGeom prst="rect">
                <a:avLst/>
              </a:prstGeom>
            </p:spPr>
          </p:pic>
          <p:cxnSp>
            <p:nvCxnSpPr>
              <p:cNvPr id="144" name="Прямая соединительная линия 143"/>
              <p:cNvCxnSpPr/>
              <p:nvPr/>
            </p:nvCxnSpPr>
            <p:spPr>
              <a:xfrm>
                <a:off x="3528543" y="2988596"/>
                <a:ext cx="1482054" cy="0"/>
              </a:xfrm>
              <a:prstGeom prst="line">
                <a:avLst/>
              </a:prstGeom>
              <a:ln w="12700">
                <a:solidFill>
                  <a:srgbClr val="9D1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Группа 139"/>
            <p:cNvGrpSpPr/>
            <p:nvPr/>
          </p:nvGrpSpPr>
          <p:grpSpPr>
            <a:xfrm>
              <a:off x="2972857" y="748316"/>
              <a:ext cx="2509659" cy="2204747"/>
              <a:chOff x="2972857" y="748316"/>
              <a:chExt cx="2509659" cy="2204747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2972857" y="748316"/>
                <a:ext cx="1240805" cy="620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43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ru-RU" sz="4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534553" y="1941357"/>
                <a:ext cx="1947963" cy="10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err="1" smtClean="0">
                    <a:latin typeface="Arial Narrow" panose="020B0606020202030204" pitchFamily="34" charset="0"/>
                  </a:rPr>
                  <a:t>Бастапқы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және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салынып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жатқан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тұрғын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үйге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арналған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қарыздардың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ұлғаюы</a:t>
                </a:r>
                <a:endParaRPr lang="ru-RU" sz="2400" b="1" dirty="0">
                  <a:solidFill>
                    <a:srgbClr val="9D1F7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5" name="Группа 144"/>
          <p:cNvGrpSpPr/>
          <p:nvPr/>
        </p:nvGrpSpPr>
        <p:grpSpPr>
          <a:xfrm>
            <a:off x="5325656" y="842659"/>
            <a:ext cx="2818435" cy="2818435"/>
            <a:chOff x="2013286" y="373497"/>
            <a:chExt cx="2818435" cy="2818435"/>
          </a:xfrm>
        </p:grpSpPr>
        <p:grpSp>
          <p:nvGrpSpPr>
            <p:cNvPr id="146" name="Группа 145"/>
            <p:cNvGrpSpPr/>
            <p:nvPr/>
          </p:nvGrpSpPr>
          <p:grpSpPr>
            <a:xfrm>
              <a:off x="2013286" y="373497"/>
              <a:ext cx="2818435" cy="2818435"/>
              <a:chOff x="2013286" y="373497"/>
              <a:chExt cx="2818435" cy="2818435"/>
            </a:xfrm>
          </p:grpSpPr>
          <p:pic>
            <p:nvPicPr>
              <p:cNvPr id="148" name="Рисунок 1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3286" y="373497"/>
                <a:ext cx="2818435" cy="2818435"/>
              </a:xfrm>
              <a:prstGeom prst="rect">
                <a:avLst/>
              </a:prstGeom>
            </p:spPr>
          </p:pic>
          <p:cxnSp>
            <p:nvCxnSpPr>
              <p:cNvPr id="149" name="Прямая соединительная линия 148"/>
              <p:cNvCxnSpPr/>
              <p:nvPr/>
            </p:nvCxnSpPr>
            <p:spPr>
              <a:xfrm>
                <a:off x="3381863" y="3007424"/>
                <a:ext cx="1409218" cy="0"/>
              </a:xfrm>
              <a:prstGeom prst="line">
                <a:avLst/>
              </a:prstGeom>
              <a:ln w="12700">
                <a:solidFill>
                  <a:srgbClr val="9D1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2760273" y="897084"/>
              <a:ext cx="1483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33%</a:t>
              </a:r>
              <a:endPara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2438629" y="866762"/>
            <a:ext cx="3441882" cy="2818435"/>
            <a:chOff x="3148305" y="483325"/>
            <a:chExt cx="3441882" cy="2818435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3148305" y="483325"/>
              <a:ext cx="2887027" cy="2818435"/>
              <a:chOff x="3148305" y="483325"/>
              <a:chExt cx="2887027" cy="2818435"/>
            </a:xfrm>
          </p:grpSpPr>
          <p:pic>
            <p:nvPicPr>
              <p:cNvPr id="155" name="Рисунок 15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305" y="483325"/>
                <a:ext cx="2818435" cy="2818435"/>
              </a:xfrm>
              <a:prstGeom prst="rect">
                <a:avLst/>
              </a:prstGeom>
            </p:spPr>
          </p:pic>
          <p:cxnSp>
            <p:nvCxnSpPr>
              <p:cNvPr id="156" name="Прямая соединительная линия 155"/>
              <p:cNvCxnSpPr/>
              <p:nvPr/>
            </p:nvCxnSpPr>
            <p:spPr>
              <a:xfrm>
                <a:off x="4626114" y="3092575"/>
                <a:ext cx="1409218" cy="0"/>
              </a:xfrm>
              <a:prstGeom prst="line">
                <a:avLst/>
              </a:prstGeom>
              <a:ln w="12700">
                <a:solidFill>
                  <a:srgbClr val="9D1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Группа 151"/>
            <p:cNvGrpSpPr/>
            <p:nvPr/>
          </p:nvGrpSpPr>
          <p:grpSpPr>
            <a:xfrm>
              <a:off x="4055015" y="965244"/>
              <a:ext cx="2535172" cy="2322302"/>
              <a:chOff x="4055015" y="965244"/>
              <a:chExt cx="2535172" cy="2322302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4055015" y="965244"/>
                <a:ext cx="1199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11%</a:t>
                </a:r>
                <a:endParaRPr lang="ru-RU" sz="3200" b="1" baseline="30000" dirty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665554" y="2117995"/>
                <a:ext cx="192463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err="1" smtClean="0">
                    <a:latin typeface="Arial Narrow" panose="020B0606020202030204" pitchFamily="34" charset="0"/>
                  </a:rPr>
                  <a:t>Тұрғын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үймен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қамтамасыз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етілген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кезекте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тұрғандардың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үлесі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(2024 ж.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бастап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жинақтаулары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бар)</a:t>
                </a:r>
                <a:endParaRPr lang="ru-RU" sz="1400" b="1" dirty="0">
                  <a:solidFill>
                    <a:srgbClr val="9D1F7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8" name="Группа 157"/>
          <p:cNvGrpSpPr/>
          <p:nvPr/>
        </p:nvGrpSpPr>
        <p:grpSpPr>
          <a:xfrm>
            <a:off x="8287922" y="809564"/>
            <a:ext cx="2909072" cy="2818435"/>
            <a:chOff x="1897711" y="336162"/>
            <a:chExt cx="2909072" cy="2818435"/>
          </a:xfrm>
        </p:grpSpPr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711" y="336162"/>
              <a:ext cx="2818435" cy="2818435"/>
            </a:xfrm>
            <a:prstGeom prst="rect">
              <a:avLst/>
            </a:prstGeom>
          </p:spPr>
        </p:pic>
        <p:cxnSp>
          <p:nvCxnSpPr>
            <p:cNvPr id="163" name="Прямая соединительная линия 162"/>
            <p:cNvCxnSpPr/>
            <p:nvPr/>
          </p:nvCxnSpPr>
          <p:spPr>
            <a:xfrm>
              <a:off x="3397565" y="2904310"/>
              <a:ext cx="1409218" cy="0"/>
            </a:xfrm>
            <a:prstGeom prst="line">
              <a:avLst/>
            </a:prstGeom>
            <a:ln w="12700">
              <a:solidFill>
                <a:srgbClr val="9D1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Группа 170"/>
          <p:cNvGrpSpPr/>
          <p:nvPr/>
        </p:nvGrpSpPr>
        <p:grpSpPr>
          <a:xfrm>
            <a:off x="-214723" y="3628610"/>
            <a:ext cx="3374765" cy="2818435"/>
            <a:chOff x="2013286" y="346065"/>
            <a:chExt cx="3374765" cy="2818435"/>
          </a:xfrm>
        </p:grpSpPr>
        <p:grpSp>
          <p:nvGrpSpPr>
            <p:cNvPr id="172" name="Группа 171"/>
            <p:cNvGrpSpPr/>
            <p:nvPr/>
          </p:nvGrpSpPr>
          <p:grpSpPr>
            <a:xfrm>
              <a:off x="2013286" y="346065"/>
              <a:ext cx="2818435" cy="2818435"/>
              <a:chOff x="2013286" y="346065"/>
              <a:chExt cx="2818435" cy="2818435"/>
            </a:xfrm>
          </p:grpSpPr>
          <p:pic>
            <p:nvPicPr>
              <p:cNvPr id="176" name="Рисунок 17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3286" y="346065"/>
                <a:ext cx="2818435" cy="2818435"/>
              </a:xfrm>
              <a:prstGeom prst="rect">
                <a:avLst/>
              </a:prstGeom>
            </p:spPr>
          </p:pic>
          <p:cxnSp>
            <p:nvCxnSpPr>
              <p:cNvPr id="177" name="Прямая соединительная линия 176"/>
              <p:cNvCxnSpPr/>
              <p:nvPr/>
            </p:nvCxnSpPr>
            <p:spPr>
              <a:xfrm>
                <a:off x="3381863" y="3007424"/>
                <a:ext cx="1409218" cy="0"/>
              </a:xfrm>
              <a:prstGeom prst="line">
                <a:avLst/>
              </a:prstGeom>
              <a:ln w="12700">
                <a:solidFill>
                  <a:srgbClr val="9D1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TextBox 174"/>
            <p:cNvSpPr txBox="1"/>
            <p:nvPr/>
          </p:nvSpPr>
          <p:spPr>
            <a:xfrm>
              <a:off x="3421542" y="2056050"/>
              <a:ext cx="19665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Narrow" panose="020B0606020202030204" pitchFamily="34" charset="0"/>
                </a:rPr>
                <a:t>Банк </a:t>
              </a:r>
              <a:r>
                <a:rPr lang="ru-RU" sz="1400" b="1" dirty="0" err="1" smtClean="0">
                  <a:latin typeface="Arial Narrow" panose="020B0606020202030204" pitchFamily="34" charset="0"/>
                </a:rPr>
                <a:t>қызметінен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400" b="1" dirty="0" err="1" smtClean="0">
                  <a:latin typeface="Arial Narrow" panose="020B0606020202030204" pitchFamily="34" charset="0"/>
                </a:rPr>
                <a:t>парниктік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400" b="1" dirty="0" err="1" smtClean="0">
                  <a:latin typeface="Arial Narrow" panose="020B0606020202030204" pitchFamily="34" charset="0"/>
                </a:rPr>
                <a:t>газдар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400" b="1" smtClean="0">
                  <a:latin typeface="Arial Narrow" panose="020B0606020202030204" pitchFamily="34" charset="0"/>
                </a:rPr>
                <a:t>шығарылымының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400" b="1" dirty="0" err="1" smtClean="0">
                  <a:latin typeface="Arial Narrow" panose="020B0606020202030204" pitchFamily="34" charset="0"/>
                </a:rPr>
                <a:t>азаюы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 (</a:t>
              </a:r>
              <a:r>
                <a:rPr lang="ru-RU" sz="1400" b="1" dirty="0" err="1" smtClean="0">
                  <a:latin typeface="Arial Narrow" panose="020B0606020202030204" pitchFamily="34" charset="0"/>
                </a:rPr>
                <a:t>қамтылуы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  </a:t>
              </a:r>
              <a:r>
                <a:rPr lang="ru-RU" sz="1400" b="1" dirty="0">
                  <a:latin typeface="Arial Narrow" panose="020B0606020202030204" pitchFamily="34" charset="0"/>
                </a:rPr>
                <a:t>1, 2)</a:t>
              </a: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4817555" y="3580682"/>
            <a:ext cx="2818435" cy="2818435"/>
            <a:chOff x="2013286" y="346065"/>
            <a:chExt cx="2818435" cy="2818435"/>
          </a:xfrm>
        </p:grpSpPr>
        <p:grpSp>
          <p:nvGrpSpPr>
            <p:cNvPr id="186" name="Группа 185"/>
            <p:cNvGrpSpPr/>
            <p:nvPr/>
          </p:nvGrpSpPr>
          <p:grpSpPr>
            <a:xfrm>
              <a:off x="2013286" y="346065"/>
              <a:ext cx="2818435" cy="2818435"/>
              <a:chOff x="2013286" y="346065"/>
              <a:chExt cx="2818435" cy="2818435"/>
            </a:xfrm>
          </p:grpSpPr>
          <p:pic>
            <p:nvPicPr>
              <p:cNvPr id="188" name="Рисунок 18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3286" y="346065"/>
                <a:ext cx="2818435" cy="2818435"/>
              </a:xfrm>
              <a:prstGeom prst="rect">
                <a:avLst/>
              </a:prstGeom>
            </p:spPr>
          </p:pic>
          <p:cxnSp>
            <p:nvCxnSpPr>
              <p:cNvPr id="189" name="Прямая соединительная линия 188"/>
              <p:cNvCxnSpPr/>
              <p:nvPr/>
            </p:nvCxnSpPr>
            <p:spPr>
              <a:xfrm>
                <a:off x="3381863" y="3007424"/>
                <a:ext cx="1409218" cy="0"/>
              </a:xfrm>
              <a:prstGeom prst="line">
                <a:avLst/>
              </a:prstGeom>
              <a:ln w="12700">
                <a:solidFill>
                  <a:srgbClr val="9D1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7" name="TextBox 186"/>
            <p:cNvSpPr txBox="1"/>
            <p:nvPr/>
          </p:nvSpPr>
          <p:spPr>
            <a:xfrm>
              <a:off x="2701283" y="852925"/>
              <a:ext cx="15888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2,70%</a:t>
              </a:r>
              <a:endPara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6844253" y="2519007"/>
            <a:ext cx="181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latin typeface="Arial Narrow" panose="020B0606020202030204" pitchFamily="34" charset="0"/>
              </a:rPr>
              <a:t>Д</a:t>
            </a:r>
            <a:r>
              <a:rPr lang="ru-RU" sz="1400" b="1" dirty="0" err="1" smtClean="0">
                <a:latin typeface="Arial Narrow" panose="020B0606020202030204" pitchFamily="34" charset="0"/>
              </a:rPr>
              <a:t>епозиттік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базаның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белсенділігі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330127" y="5626427"/>
            <a:ext cx="1813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latin typeface="Arial Narrow" panose="020B0606020202030204" pitchFamily="34" charset="0"/>
              </a:rPr>
              <a:t>А</a:t>
            </a:r>
            <a:r>
              <a:rPr lang="ru-RU" sz="1400" b="1" dirty="0" err="1" smtClean="0">
                <a:latin typeface="Arial Narrow" panose="020B0606020202030204" pitchFamily="34" charset="0"/>
              </a:rPr>
              <a:t>ктивтердің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табыстылығы</a:t>
            </a:r>
            <a:r>
              <a:rPr lang="ru-RU" sz="1400" b="1" dirty="0" smtClean="0">
                <a:latin typeface="Arial Narrow" panose="020B0606020202030204" pitchFamily="34" charset="0"/>
              </a:rPr>
              <a:t> (ROA</a:t>
            </a:r>
            <a:r>
              <a:rPr lang="ru-RU" sz="1400" b="1" dirty="0">
                <a:latin typeface="Arial Narrow" panose="020B0606020202030204" pitchFamily="34" charset="0"/>
              </a:rPr>
              <a:t>)</a:t>
            </a:r>
            <a:endParaRPr lang="ru-RU" sz="1400" b="1" dirty="0">
              <a:solidFill>
                <a:srgbClr val="9D1F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207196" y="3522550"/>
            <a:ext cx="2818435" cy="2818435"/>
            <a:chOff x="2266385" y="625336"/>
            <a:chExt cx="2818435" cy="2818435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266385" y="625336"/>
              <a:ext cx="2818435" cy="2818435"/>
              <a:chOff x="2266385" y="625336"/>
              <a:chExt cx="2818435" cy="2818435"/>
            </a:xfrm>
          </p:grpSpPr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6385" y="625336"/>
                <a:ext cx="2818435" cy="2818435"/>
              </a:xfrm>
              <a:prstGeom prst="rect">
                <a:avLst/>
              </a:prstGeom>
            </p:spPr>
          </p:pic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3675602" y="3386936"/>
                <a:ext cx="1409218" cy="0"/>
              </a:xfrm>
              <a:prstGeom prst="line">
                <a:avLst/>
              </a:prstGeom>
              <a:ln w="12700">
                <a:solidFill>
                  <a:srgbClr val="9D1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3161708" y="1171953"/>
              <a:ext cx="11993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95%</a:t>
              </a:r>
              <a:endPara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643395" y="5626427"/>
            <a:ext cx="175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Arial Narrow" panose="020B0606020202030204" pitchFamily="34" charset="0"/>
              </a:rPr>
              <a:t>Клиенттердің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қанағаттанушылығы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981726" y="2281170"/>
            <a:ext cx="18826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latin typeface="Arial Narrow" panose="020B0606020202030204" pitchFamily="34" charset="0"/>
              </a:rPr>
              <a:t>Қызметтің цифрландыру бөлігіндегі негізгі көрсеткіштерін орындау дәрежесі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057448" y="1334202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29" y="3497886"/>
            <a:ext cx="2818435" cy="2818435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8829931" y="6195109"/>
            <a:ext cx="1409218" cy="0"/>
          </a:xfrm>
          <a:prstGeom prst="line">
            <a:avLst/>
          </a:prstGeom>
          <a:ln w="12700">
            <a:solidFill>
              <a:srgbClr val="9D1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656361" y="5584092"/>
            <a:ext cx="1813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КП-</a:t>
            </a:r>
            <a:r>
              <a:rPr lang="ru-RU" sz="1400" b="1" dirty="0" err="1" smtClean="0">
                <a:latin typeface="Arial Narrow" panose="020B0606020202030204" pitchFamily="34" charset="0"/>
              </a:rPr>
              <a:t>ның</a:t>
            </a:r>
            <a:r>
              <a:rPr lang="ru-RU" sz="1400" b="1" dirty="0" smtClean="0">
                <a:latin typeface="Arial Narrow" panose="020B0606020202030204" pitchFamily="34" charset="0"/>
              </a:rPr>
              <a:t> Банк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активтеріне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қатысты</a:t>
            </a: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latin typeface="Arial Narrow" panose="020B0606020202030204" pitchFamily="34" charset="0"/>
              </a:rPr>
              <a:t>үлесі</a:t>
            </a:r>
            <a:endParaRPr lang="ru-RU" sz="1400" b="1" dirty="0">
              <a:solidFill>
                <a:srgbClr val="9D1F7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74198" y="3980424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9502935" y="3415090"/>
            <a:ext cx="2818435" cy="2818435"/>
            <a:chOff x="2013286" y="346065"/>
            <a:chExt cx="2818435" cy="2818435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2013286" y="346065"/>
              <a:ext cx="2818435" cy="2818435"/>
              <a:chOff x="2013286" y="346065"/>
              <a:chExt cx="2818435" cy="2818435"/>
            </a:xfrm>
          </p:grpSpPr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3286" y="346065"/>
                <a:ext cx="2818435" cy="2818435"/>
              </a:xfrm>
              <a:prstGeom prst="rect">
                <a:avLst/>
              </a:prstGeom>
            </p:spPr>
          </p:pic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3358793" y="3125006"/>
                <a:ext cx="1409218" cy="0"/>
              </a:xfrm>
              <a:prstGeom prst="line">
                <a:avLst/>
              </a:prstGeom>
              <a:ln w="12700">
                <a:solidFill>
                  <a:srgbClr val="9D1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Группа 74"/>
            <p:cNvGrpSpPr/>
            <p:nvPr/>
          </p:nvGrpSpPr>
          <p:grpSpPr>
            <a:xfrm>
              <a:off x="2817984" y="873417"/>
              <a:ext cx="1929527" cy="2168256"/>
              <a:chOff x="2817984" y="873417"/>
              <a:chExt cx="1929527" cy="2168256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2817984" y="873417"/>
                <a:ext cx="13131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11%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414737" y="2303009"/>
                <a:ext cx="133277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err="1" smtClean="0">
                    <a:latin typeface="Arial Narrow" panose="020B0606020202030204" pitchFamily="34" charset="0"/>
                  </a:rPr>
                  <a:t>Кадрлар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ағымының</a:t>
                </a:r>
                <a:r>
                  <a:rPr lang="ru-RU" sz="1400" b="1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1400" b="1" dirty="0" err="1" smtClean="0">
                    <a:latin typeface="Arial Narrow" panose="020B0606020202030204" pitchFamily="34" charset="0"/>
                  </a:rPr>
                  <a:t>деңгейі</a:t>
                </a:r>
                <a:endParaRPr lang="ru-RU" sz="1400" b="1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80" name="Прямоугольник 79"/>
          <p:cNvSpPr/>
          <p:nvPr/>
        </p:nvSpPr>
        <p:spPr>
          <a:xfrm>
            <a:off x="0" y="-17059"/>
            <a:ext cx="12192000" cy="783465"/>
          </a:xfrm>
          <a:prstGeom prst="rect">
            <a:avLst/>
          </a:prstGeom>
          <a:solidFill>
            <a:srgbClr val="008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380" y="45440"/>
            <a:ext cx="573462" cy="618522"/>
          </a:xfrm>
          <a:prstGeom prst="rect">
            <a:avLst/>
          </a:prstGeom>
        </p:spPr>
      </p:pic>
      <p:pic>
        <p:nvPicPr>
          <p:cNvPr id="85" name="Рисунок 1" descr="cid:image001.png@01D71B4C.083BF310"/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62" y="238205"/>
            <a:ext cx="1359151" cy="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192054" y="130368"/>
            <a:ext cx="70022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2033 </a:t>
            </a:r>
            <a:r>
              <a:rPr lang="ru-RU" sz="26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жылдың</a:t>
            </a:r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соңына</a:t>
            </a:r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қарай</a:t>
            </a:r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дамудың</a:t>
            </a:r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негізгі</a:t>
            </a:r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KPI</a:t>
            </a:r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1286" y="4042161"/>
            <a:ext cx="1355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базалық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деңгейден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минус 10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90432" y="6412480"/>
            <a:ext cx="505358" cy="365125"/>
          </a:xfrm>
        </p:spPr>
        <p:txBody>
          <a:bodyPr/>
          <a:lstStyle/>
          <a:p>
            <a:pPr defTabSz="914400"/>
            <a:fld id="{E4C86115-32E2-40F9-9EFE-59296D83E01E}" type="slidenum">
              <a:rPr lang="ru-RU">
                <a:solidFill>
                  <a:schemeClr val="tx1"/>
                </a:solidFill>
                <a:latin typeface="Arial Narrow" panose="020B0606020202030204" pitchFamily="34" charset="0"/>
              </a:rPr>
              <a:pPr defTabSz="914400"/>
              <a:t>6</a:t>
            </a:fld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72377</TotalTime>
  <Words>635</Words>
  <Application>Microsoft Office PowerPoint</Application>
  <PresentationFormat>Широкоэкранный</PresentationFormat>
  <Paragraphs>112</Paragraphs>
  <Slides>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Century Gothic</vt:lpstr>
      <vt:lpstr>Open Sans Extrabold</vt:lpstr>
      <vt:lpstr>Tahoma</vt:lpstr>
      <vt:lpstr>Times New Roman</vt:lpstr>
      <vt:lpstr>Wingdings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saifullayeva.a@hcsbk.kz</dc:creator>
  <cp:lastModifiedBy>Даданбаева Гульназ Сериковна</cp:lastModifiedBy>
  <cp:revision>1713</cp:revision>
  <cp:lastPrinted>2024-02-14T12:06:12Z</cp:lastPrinted>
  <dcterms:created xsi:type="dcterms:W3CDTF">2019-04-03T08:48:59Z</dcterms:created>
  <dcterms:modified xsi:type="dcterms:W3CDTF">2024-03-13T11:22:10Z</dcterms:modified>
  <cp:contentStatus/>
</cp:coreProperties>
</file>