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9" r:id="rId1"/>
  </p:sldMasterIdLst>
  <p:notesMasterIdLst>
    <p:notesMasterId r:id="rId12"/>
  </p:notesMasterIdLst>
  <p:sldIdLst>
    <p:sldId id="262" r:id="rId2"/>
    <p:sldId id="292" r:id="rId3"/>
    <p:sldId id="296" r:id="rId4"/>
    <p:sldId id="294" r:id="rId5"/>
    <p:sldId id="295" r:id="rId6"/>
    <p:sldId id="297" r:id="rId7"/>
    <p:sldId id="299" r:id="rId8"/>
    <p:sldId id="298" r:id="rId9"/>
    <p:sldId id="300" r:id="rId10"/>
    <p:sldId id="277" r:id="rId11"/>
  </p:sldIdLst>
  <p:sldSz cx="12192000" cy="6858000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7444"/>
    <a:srgbClr val="187C7E"/>
    <a:srgbClr val="1A8588"/>
    <a:srgbClr val="FFCC29"/>
    <a:srgbClr val="2E685E"/>
    <a:srgbClr val="CAE8EC"/>
    <a:srgbClr val="368A76"/>
    <a:srgbClr val="3B85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4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emesheva.a\Desktop\&#1044;&#1055;&#1080;&#1057;&#1040;\&#1055;&#1088;&#1072;&#1074;&#1080;&#1083;&#1072;%20&#1087;&#1086;%20&#1075;&#1077;&#1085;&#1076;&#1077;&#1088;&#1085;\&#1054;&#1090;&#1095;&#1077;&#1090;%20&#1087;&#1086;%20&#1055;&#1052;\&#1088;&#1077;&#1079;&#1091;&#1083;&#1100;&#1090;&#1072;&#1090;&#1099;%20&#1086;&#1087;&#1088;&#1086;&#1089;&#1072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i="0" u="none" strike="noStrike" baseline="0" dirty="0" err="1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Жынысы</a:t>
            </a:r>
            <a:r>
              <a:rPr lang="ru-RU" sz="1400" b="1" i="0" u="none" strike="noStrike" baseline="0" dirty="0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none" strike="noStrike" baseline="0" dirty="0" err="1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i="0" u="none" strike="noStrike" baseline="0" dirty="0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none" strike="noStrike" baseline="0" dirty="0" err="1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бөлінген</a:t>
            </a:r>
            <a:r>
              <a:rPr lang="ru-RU" sz="1400" b="1" i="0" u="none" strike="noStrike" baseline="0" dirty="0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none" strike="noStrike" baseline="0" dirty="0" err="1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400" b="1" i="0" u="none" strike="noStrike" baseline="0" dirty="0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none" strike="noStrike" baseline="0" dirty="0" err="1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ru-RU" sz="1400" b="1" i="0" u="none" strike="noStrike" baseline="0" dirty="0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none" strike="noStrike" baseline="0" dirty="0" err="1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i="0" u="none" strike="noStrike" baseline="0" dirty="0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0" u="none" strike="noStrike" baseline="0" dirty="0" err="1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endParaRPr lang="ru-RU" sz="1400" b="1" i="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4538188976377953"/>
          <c:y val="1.85185185185185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Лист2!$B$1</c:f>
              <c:strCache>
                <c:ptCount val="1"/>
                <c:pt idx="0">
                  <c:v>әйелдер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Лист2!$A$2:$A$3</c:f>
              <c:strCache>
                <c:ptCount val="2"/>
                <c:pt idx="0">
                  <c:v>клиенттер саны бойынша</c:v>
                </c:pt>
                <c:pt idx="1">
                  <c:v>сомасы бойынша</c:v>
                </c:pt>
              </c:strCache>
            </c:strRef>
          </c:cat>
          <c:val>
            <c:numRef>
              <c:f>Лист2!$B$2:$B$3</c:f>
              <c:numCache>
                <c:formatCode>0%</c:formatCode>
                <c:ptCount val="2"/>
                <c:pt idx="0">
                  <c:v>0.56999999999999995</c:v>
                </c:pt>
                <c:pt idx="1">
                  <c:v>0.53</c:v>
                </c:pt>
              </c:numCache>
            </c:numRef>
          </c:val>
        </c:ser>
        <c:ser>
          <c:idx val="1"/>
          <c:order val="1"/>
          <c:tx>
            <c:strRef>
              <c:f>Лист2!$C$1</c:f>
              <c:strCache>
                <c:ptCount val="1"/>
                <c:pt idx="0">
                  <c:v>ерлер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Лист2!$A$2:$A$3</c:f>
              <c:strCache>
                <c:ptCount val="2"/>
                <c:pt idx="0">
                  <c:v>клиенттер саны бойынша</c:v>
                </c:pt>
                <c:pt idx="1">
                  <c:v>сомасы бойынша</c:v>
                </c:pt>
              </c:strCache>
            </c:strRef>
          </c:cat>
          <c:val>
            <c:numRef>
              <c:f>Лист2!$C$2:$C$3</c:f>
              <c:numCache>
                <c:formatCode>0%</c:formatCode>
                <c:ptCount val="2"/>
                <c:pt idx="0">
                  <c:v>0.43</c:v>
                </c:pt>
                <c:pt idx="1">
                  <c:v>0.47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113284928"/>
        <c:axId val="2113287648"/>
      </c:barChart>
      <c:catAx>
        <c:axId val="211328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113287648"/>
        <c:crosses val="autoZero"/>
        <c:auto val="1"/>
        <c:lblAlgn val="ctr"/>
        <c:lblOffset val="100"/>
        <c:noMultiLvlLbl val="0"/>
      </c:catAx>
      <c:valAx>
        <c:axId val="211328764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113284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ru-RU" sz="1200" b="1" i="0" u="none" strike="noStrike" kern="1200" spc="0" baseline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i="0" u="none" strike="noStrike" kern="1200" spc="0" baseline="0" dirty="0" err="1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Қаржыландыру</a:t>
            </a:r>
            <a:r>
              <a:rPr lang="ru-RU" sz="1400" b="1" i="0" u="none" strike="noStrike" kern="1200" spc="0" baseline="0" dirty="0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1400" b="1" i="0" u="none" strike="noStrike" kern="1200" spc="0" baseline="0" dirty="0" err="1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мақсаттары</a:t>
            </a:r>
            <a:r>
              <a:rPr lang="ru-RU" sz="1400" b="1" i="0" u="none" strike="noStrike" kern="1200" spc="0" baseline="0" dirty="0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algn="ctr" rtl="0">
              <a:defRPr lang="ru-RU" sz="1200" b="1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200" b="1" i="0" u="none" strike="noStrike" kern="1200" spc="0" baseline="0" dirty="0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lang="ru-RU" sz="1200" b="1" i="0" u="none" strike="noStrike" kern="1200" spc="0" baseline="0" dirty="0" err="1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кредиттік</a:t>
            </a:r>
            <a:r>
              <a:rPr lang="ru-RU" sz="1200" b="1" i="0" u="none" strike="noStrike" kern="1200" spc="0" baseline="0" dirty="0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1200" b="1" i="0" u="none" strike="noStrike" kern="1200" spc="0" baseline="0" dirty="0" err="1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портфельдің</a:t>
            </a:r>
            <a:r>
              <a:rPr lang="ru-RU" sz="1200" b="1" i="0" u="none" strike="noStrike" kern="1200" spc="0" baseline="0" dirty="0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1200" b="1" i="0" u="none" strike="noStrike" kern="1200" spc="0" baseline="0" dirty="0" err="1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жалпы</a:t>
            </a:r>
            <a:r>
              <a:rPr lang="ru-RU" sz="1200" b="1" i="0" u="none" strike="noStrike" kern="1200" spc="0" baseline="0" dirty="0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1200" b="1" i="0" u="none" strike="noStrike" kern="1200" spc="0" baseline="0" dirty="0" err="1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көлемінен</a:t>
            </a:r>
            <a:r>
              <a:rPr lang="ru-RU" sz="1200" b="1" i="0" u="none" strike="noStrike" kern="1200" spc="0" baseline="0" dirty="0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), </a:t>
            </a:r>
            <a:r>
              <a:rPr lang="ru-RU" sz="1200" b="1" i="0" u="none" strike="noStrike" kern="1200" spc="0" baseline="0" dirty="0" err="1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жынысы</a:t>
            </a:r>
            <a:r>
              <a:rPr lang="ru-RU" sz="1200" b="1" i="0" u="none" strike="noStrike" kern="1200" spc="0" baseline="0" dirty="0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1200" b="1" i="0" u="none" strike="noStrike" kern="1200" spc="0" baseline="0" dirty="0" err="1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бойынша</a:t>
            </a:r>
            <a:r>
              <a:rPr lang="ru-RU" sz="1200" b="1" i="0" u="none" strike="noStrike" kern="1200" spc="0" baseline="0" dirty="0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1200" b="1" i="0" u="none" strike="noStrike" kern="1200" spc="0" baseline="0" dirty="0" err="1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бөлумен</a:t>
            </a:r>
            <a:endParaRPr lang="ru-RU" sz="1200" b="1" i="0" u="none" strike="noStrike" kern="1200" spc="0" baseline="0" dirty="0">
              <a:solidFill>
                <a:sysClr val="windowText" lastClr="000000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ru-RU" sz="1200" b="1" i="0" u="none" strike="noStrike" kern="1200" spc="0" baseline="0">
              <a:solidFill>
                <a:sysClr val="windowText" lastClr="000000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Лист2!$J$1</c:f>
              <c:strCache>
                <c:ptCount val="1"/>
                <c:pt idx="0">
                  <c:v>Әйелдер 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6"/>
              </a:solidFill>
            </a:ln>
            <a:effectLst/>
            <a:sp3d>
              <a:contourClr>
                <a:schemeClr val="accent6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Лист2!$G$2:$I$4</c:f>
              <c:strCache>
                <c:ptCount val="3"/>
                <c:pt idx="0">
                  <c:v>Тұрғын үйді сатып алу</c:v>
                </c:pt>
                <c:pt idx="1">
                  <c:v>Тұрғын үйді жөндеу және жаңарту</c:v>
                </c:pt>
                <c:pt idx="2">
                  <c:v>Қайта қаржыландыру</c:v>
                </c:pt>
              </c:strCache>
            </c:strRef>
          </c:cat>
          <c:val>
            <c:numRef>
              <c:f>Лист2!$J$2:$J$4</c:f>
              <c:numCache>
                <c:formatCode>0.00%</c:formatCode>
                <c:ptCount val="3"/>
                <c:pt idx="0">
                  <c:v>0.51300000000000001</c:v>
                </c:pt>
                <c:pt idx="1">
                  <c:v>1.4E-2</c:v>
                </c:pt>
                <c:pt idx="2">
                  <c:v>1E-3</c:v>
                </c:pt>
              </c:numCache>
            </c:numRef>
          </c:val>
        </c:ser>
        <c:ser>
          <c:idx val="1"/>
          <c:order val="1"/>
          <c:tx>
            <c:strRef>
              <c:f>Лист2!$K$1</c:f>
              <c:strCache>
                <c:ptCount val="1"/>
                <c:pt idx="0">
                  <c:v>Ерлер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055555555555555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Лист2!$G$2:$I$4</c:f>
              <c:strCache>
                <c:ptCount val="3"/>
                <c:pt idx="0">
                  <c:v>Тұрғын үйді сатып алу</c:v>
                </c:pt>
                <c:pt idx="1">
                  <c:v>Тұрғын үйді жөндеу және жаңарту</c:v>
                </c:pt>
                <c:pt idx="2">
                  <c:v>Қайта қаржыландыру</c:v>
                </c:pt>
              </c:strCache>
            </c:strRef>
          </c:cat>
          <c:val>
            <c:numRef>
              <c:f>Лист2!$K$2:$K$4</c:f>
              <c:numCache>
                <c:formatCode>0.00%</c:formatCode>
                <c:ptCount val="3"/>
                <c:pt idx="0">
                  <c:v>0.45600000000000002</c:v>
                </c:pt>
                <c:pt idx="1">
                  <c:v>1.4999999999999999E-2</c:v>
                </c:pt>
                <c:pt idx="2">
                  <c:v>2E-3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113295808"/>
        <c:axId val="2113289280"/>
        <c:axId val="0"/>
      </c:bar3DChart>
      <c:catAx>
        <c:axId val="2113295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113289280"/>
        <c:crosses val="autoZero"/>
        <c:auto val="1"/>
        <c:lblAlgn val="ctr"/>
        <c:lblOffset val="100"/>
        <c:noMultiLvlLbl val="0"/>
      </c:catAx>
      <c:valAx>
        <c:axId val="2113289280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extTo"/>
        <c:crossAx val="2113295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449280932346368"/>
          <c:y val="0.52513439299434028"/>
          <c:w val="0.11350958909788705"/>
          <c:h val="0.1739586890202445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1400" b="1" i="0" baseline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Банк қызметкерлерінің гендерлік белгісі бойынша статистикасы </a:t>
            </a:r>
            <a:endParaRPr lang="ru-RU" sz="140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Лист1!$B$8</c:f>
              <c:strCache>
                <c:ptCount val="1"/>
                <c:pt idx="0">
                  <c:v>Әйелдер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Лист1!$A$9:$A$12</c:f>
              <c:strCache>
                <c:ptCount val="4"/>
                <c:pt idx="0">
                  <c:v>ДК</c:v>
                </c:pt>
                <c:pt idx="1">
                  <c:v>Басқарма</c:v>
                </c:pt>
                <c:pt idx="2">
                  <c:v>Барлық жұмыскерлер</c:v>
                </c:pt>
                <c:pt idx="3">
                  <c:v>Стажерлар</c:v>
                </c:pt>
              </c:strCache>
            </c:strRef>
          </c:cat>
          <c:val>
            <c:numRef>
              <c:f>Лист1!$B$9:$B$12</c:f>
              <c:numCache>
                <c:formatCode>0%</c:formatCode>
                <c:ptCount val="4"/>
                <c:pt idx="0">
                  <c:v>0.2857142857142857</c:v>
                </c:pt>
                <c:pt idx="1">
                  <c:v>0.42857142857142855</c:v>
                </c:pt>
                <c:pt idx="2">
                  <c:v>0.57786885245901642</c:v>
                </c:pt>
                <c:pt idx="3">
                  <c:v>0.83333333333333337</c:v>
                </c:pt>
              </c:numCache>
            </c:numRef>
          </c:val>
        </c:ser>
        <c:ser>
          <c:idx val="1"/>
          <c:order val="1"/>
          <c:tx>
            <c:strRef>
              <c:f>Лист1!$C$8</c:f>
              <c:strCache>
                <c:ptCount val="1"/>
                <c:pt idx="0">
                  <c:v>Ерлер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Лист1!$A$9:$A$12</c:f>
              <c:strCache>
                <c:ptCount val="4"/>
                <c:pt idx="0">
                  <c:v>ДК</c:v>
                </c:pt>
                <c:pt idx="1">
                  <c:v>Басқарма</c:v>
                </c:pt>
                <c:pt idx="2">
                  <c:v>Барлық жұмыскерлер</c:v>
                </c:pt>
                <c:pt idx="3">
                  <c:v>Стажерлар</c:v>
                </c:pt>
              </c:strCache>
            </c:strRef>
          </c:cat>
          <c:val>
            <c:numRef>
              <c:f>Лист1!$C$9:$C$12</c:f>
              <c:numCache>
                <c:formatCode>0%</c:formatCode>
                <c:ptCount val="4"/>
                <c:pt idx="0">
                  <c:v>0.7142857142857143</c:v>
                </c:pt>
                <c:pt idx="1">
                  <c:v>0.5714285714285714</c:v>
                </c:pt>
                <c:pt idx="2">
                  <c:v>0.42213114754098363</c:v>
                </c:pt>
                <c:pt idx="3">
                  <c:v>0.72222222222222221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7906576"/>
        <c:axId val="157910928"/>
      </c:barChart>
      <c:catAx>
        <c:axId val="157906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7910928"/>
        <c:crosses val="autoZero"/>
        <c:auto val="1"/>
        <c:lblAlgn val="ctr"/>
        <c:lblOffset val="100"/>
        <c:noMultiLvlLbl val="0"/>
      </c:catAx>
      <c:valAx>
        <c:axId val="15791092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57906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dirty="0" err="1"/>
              <a:t>Сіз</a:t>
            </a:r>
            <a:r>
              <a:rPr lang="ru-RU" sz="1400" dirty="0"/>
              <a:t> </a:t>
            </a:r>
            <a:r>
              <a:rPr lang="ru-RU" sz="1400" dirty="0" err="1"/>
              <a:t>үшін</a:t>
            </a:r>
            <a:r>
              <a:rPr lang="ru-RU" sz="1400" dirty="0"/>
              <a:t> </a:t>
            </a:r>
            <a:r>
              <a:rPr lang="ru-RU" sz="1400" dirty="0" err="1"/>
              <a:t>гендерлік</a:t>
            </a:r>
            <a:r>
              <a:rPr lang="ru-RU" sz="1400" dirty="0"/>
              <a:t> </a:t>
            </a:r>
            <a:r>
              <a:rPr lang="ru-RU" sz="1400" dirty="0" err="1"/>
              <a:t>теңдік</a:t>
            </a:r>
            <a:r>
              <a:rPr lang="ru-RU" sz="1400" dirty="0"/>
              <a:t> </a:t>
            </a:r>
            <a:r>
              <a:rPr lang="ru-RU" sz="1400" dirty="0" err="1"/>
              <a:t>деген</a:t>
            </a:r>
            <a:r>
              <a:rPr lang="ru-RU" sz="1400" dirty="0"/>
              <a:t> не?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'Результаты опроса ДДО'!$B$31</c:f>
              <c:strCache>
                <c:ptCount val="1"/>
                <c:pt idx="0">
                  <c:v>Сіз үшін гендерлік теңдік деген не?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'Результаты опроса ДДО'!$C$30:$E$30</c:f>
              <c:strCache>
                <c:ptCount val="3"/>
                <c:pt idx="0">
                  <c:v>Жыныстар теңдігі</c:v>
                </c:pt>
                <c:pt idx="1">
                  <c:v>Ерлер мен әйелдердің тең құқықтары және тең мүмкіндіктері </c:v>
                </c:pt>
                <c:pt idx="2">
                  <c:v>Білмеймін</c:v>
                </c:pt>
              </c:strCache>
            </c:strRef>
          </c:cat>
          <c:val>
            <c:numRef>
              <c:f>'Результаты опроса ДДО'!$C$31:$E$31</c:f>
              <c:numCache>
                <c:formatCode>0%</c:formatCode>
                <c:ptCount val="3"/>
                <c:pt idx="0">
                  <c:v>0.20408163265306123</c:v>
                </c:pt>
                <c:pt idx="1">
                  <c:v>0.5714285714285714</c:v>
                </c:pt>
                <c:pt idx="2">
                  <c:v>0.22448979591836735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'Результаты опроса ДДО'!$C$21</c:f>
              <c:strCache>
                <c:ptCount val="1"/>
                <c:pt idx="0">
                  <c:v>ия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'Результаты опроса ДДО'!$B$22:$B$26</c:f>
              <c:strCache>
                <c:ptCount val="5"/>
                <c:pt idx="0">
                  <c:v>Сіздің пікіріңізше, ҚР-да гендерлік теңсіздік бар ма?</c:v>
                </c:pt>
                <c:pt idx="1">
                  <c:v>«Отбасы банк» АҚ-ға өтінішпен / қарыз ресімдеу үшін жүгінген кезде гендерлік теңсіздік проблемасымен кездестіңіз бе?</c:v>
                </c:pt>
                <c:pt idx="2">
                  <c:v>ҚР-да жұмысқа орналасу кезінде әйелдерге қарағанда ерлерге қызметке орналасу жеңілірек пе?</c:v>
                </c:pt>
                <c:pt idx="3">
                  <c:v>Жұмысқа орналасу кезінде гендерлік теңсіздік проблемасымен кездестіңіз бе?</c:v>
                </c:pt>
                <c:pt idx="4">
                  <c:v>Сіздің пікіріңізше, қызметтің барлық салаларында ерлер мен әйелдер құқықтарының тең болуы мүмкін бе?</c:v>
                </c:pt>
              </c:strCache>
            </c:strRef>
          </c:cat>
          <c:val>
            <c:numRef>
              <c:f>'Результаты опроса ДДО'!$C$22:$C$26</c:f>
              <c:numCache>
                <c:formatCode>0%</c:formatCode>
                <c:ptCount val="5"/>
                <c:pt idx="0">
                  <c:v>0.36734693877551022</c:v>
                </c:pt>
                <c:pt idx="2">
                  <c:v>0.2857142857142857</c:v>
                </c:pt>
                <c:pt idx="3">
                  <c:v>0.14285714285714285</c:v>
                </c:pt>
                <c:pt idx="4">
                  <c:v>0.73469387755102045</c:v>
                </c:pt>
              </c:numCache>
            </c:numRef>
          </c:val>
        </c:ser>
        <c:ser>
          <c:idx val="1"/>
          <c:order val="1"/>
          <c:tx>
            <c:strRef>
              <c:f>'Результаты опроса ДДО'!$D$21</c:f>
              <c:strCache>
                <c:ptCount val="1"/>
                <c:pt idx="0">
                  <c:v>жоқ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'Результаты опроса ДДО'!$B$22:$B$26</c:f>
              <c:strCache>
                <c:ptCount val="5"/>
                <c:pt idx="0">
                  <c:v>Сіздің пікіріңізше, ҚР-да гендерлік теңсіздік бар ма?</c:v>
                </c:pt>
                <c:pt idx="1">
                  <c:v>«Отбасы банк» АҚ-ға өтінішпен / қарыз ресімдеу үшін жүгінген кезде гендерлік теңсіздік проблемасымен кездестіңіз бе?</c:v>
                </c:pt>
                <c:pt idx="2">
                  <c:v>ҚР-да жұмысқа орналасу кезінде әйелдерге қарағанда ерлерге қызметке орналасу жеңілірек пе?</c:v>
                </c:pt>
                <c:pt idx="3">
                  <c:v>Жұмысқа орналасу кезінде гендерлік теңсіздік проблемасымен кездестіңіз бе?</c:v>
                </c:pt>
                <c:pt idx="4">
                  <c:v>Сіздің пікіріңізше, қызметтің барлық салаларында ерлер мен әйелдер құқықтарының тең болуы мүмкін бе?</c:v>
                </c:pt>
              </c:strCache>
            </c:strRef>
          </c:cat>
          <c:val>
            <c:numRef>
              <c:f>'Результаты опроса ДДО'!$D$22:$D$26</c:f>
              <c:numCache>
                <c:formatCode>0%</c:formatCode>
                <c:ptCount val="5"/>
                <c:pt idx="0">
                  <c:v>0.53061224489795922</c:v>
                </c:pt>
                <c:pt idx="1">
                  <c:v>1</c:v>
                </c:pt>
                <c:pt idx="2">
                  <c:v>0.7142857142857143</c:v>
                </c:pt>
                <c:pt idx="3">
                  <c:v>0.8571428571428571</c:v>
                </c:pt>
                <c:pt idx="4">
                  <c:v>0.22448979591836735</c:v>
                </c:pt>
              </c:numCache>
            </c:numRef>
          </c:val>
        </c:ser>
        <c:ser>
          <c:idx val="2"/>
          <c:order val="2"/>
          <c:tx>
            <c:strRef>
              <c:f>'Результаты опроса ДДО'!$E$21</c:f>
              <c:strCache>
                <c:ptCount val="1"/>
                <c:pt idx="0">
                  <c:v>жауап беруге қиналамын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'Результаты опроса ДДО'!$B$22:$B$26</c:f>
              <c:strCache>
                <c:ptCount val="5"/>
                <c:pt idx="0">
                  <c:v>Сіздің пікіріңізше, ҚР-да гендерлік теңсіздік бар ма?</c:v>
                </c:pt>
                <c:pt idx="1">
                  <c:v>«Отбасы банк» АҚ-ға өтінішпен / қарыз ресімдеу үшін жүгінген кезде гендерлік теңсіздік проблемасымен кездестіңіз бе?</c:v>
                </c:pt>
                <c:pt idx="2">
                  <c:v>ҚР-да жұмысқа орналасу кезінде әйелдерге қарағанда ерлерге қызметке орналасу жеңілірек пе?</c:v>
                </c:pt>
                <c:pt idx="3">
                  <c:v>Жұмысқа орналасу кезінде гендерлік теңсіздік проблемасымен кездестіңіз бе?</c:v>
                </c:pt>
                <c:pt idx="4">
                  <c:v>Сіздің пікіріңізше, қызметтің барлық салаларында ерлер мен әйелдер құқықтарының тең болуы мүмкін бе?</c:v>
                </c:pt>
              </c:strCache>
            </c:strRef>
          </c:cat>
          <c:val>
            <c:numRef>
              <c:f>'Результаты опроса ДДО'!$E$22:$E$26</c:f>
              <c:numCache>
                <c:formatCode>0%</c:formatCode>
                <c:ptCount val="5"/>
                <c:pt idx="0">
                  <c:v>0.10204081632653061</c:v>
                </c:pt>
                <c:pt idx="4">
                  <c:v>4.0816326530612242E-2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28167376"/>
        <c:axId val="228169008"/>
      </c:barChart>
      <c:catAx>
        <c:axId val="2281673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28169008"/>
        <c:crosses val="autoZero"/>
        <c:auto val="1"/>
        <c:lblAlgn val="ctr"/>
        <c:lblOffset val="100"/>
        <c:noMultiLvlLbl val="0"/>
      </c:catAx>
      <c:valAx>
        <c:axId val="228169008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228167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476BE3-B8A0-4D7B-B0FB-34A096C0DEB5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0850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77195"/>
            <a:ext cx="5486400" cy="39086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8585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08F614-DECE-48A1-ABB5-9E4DA00B36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530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EB816B-E79C-456D-86C0-0A5913EB9F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843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2469" name="Нижний колонтитул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3366" indent="-28926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0248" indent="-23204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24347" indent="-23204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88445" indent="-23204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46188" indent="-2320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3929" indent="-2320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1670" indent="-2320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19412" indent="-2320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559EF7-99A1-4A29-B7DF-456F8A277ECF}" type="slidenum">
              <a:rPr lang="de-AT" altLang="en-US" smtClean="0"/>
              <a:pPr>
                <a:defRPr/>
              </a:pPr>
              <a:t>10</a:t>
            </a:fld>
            <a:endParaRPr lang="de-AT" altLang="en-US" dirty="0"/>
          </a:p>
        </p:txBody>
      </p:sp>
    </p:spTree>
    <p:extLst>
      <p:ext uri="{BB962C8B-B14F-4D97-AF65-F5344CB8AC3E}">
        <p14:creationId xmlns:p14="http://schemas.microsoft.com/office/powerpoint/2010/main" val="200492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FFC9-D317-4910-8793-2094F165EDB6}" type="datetime1">
              <a:rPr lang="ru-RU" smtClean="0"/>
              <a:t>11.04.2023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AFA5-0F67-4D4C-8150-B72A3B418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830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497D-B71C-4F7C-88F4-0D4FC2B5FDE9}" type="datetime1">
              <a:rPr lang="ru-RU" smtClean="0"/>
              <a:t>11.04.2023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AFA5-0F67-4D4C-8150-B72A3B418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26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F4BB3-1DC2-4502-BBFF-B1734D45DFDF}" type="datetime1">
              <a:rPr lang="ru-RU" smtClean="0"/>
              <a:t>11.04.2023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AFA5-0F67-4D4C-8150-B72A3B418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541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CA339-8F91-43A4-9F87-FFB5DD79CDFC}" type="datetime1">
              <a:rPr lang="ru-RU" smtClean="0"/>
              <a:t>11.04.2023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74E3-2222-408E-BAB6-4DE3AF7B8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935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1864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832">
          <p15:clr>
            <a:srgbClr val="FBAE40"/>
          </p15:clr>
        </p15:guide>
        <p15:guide id="2" pos="773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C0E0-4970-4CF6-BD06-DBA37334AF7B}" type="datetime1">
              <a:rPr lang="ru-RU" smtClean="0"/>
              <a:t>11.04.2023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AFA5-0F67-4D4C-8150-B72A3B418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336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12B9-4CC8-4549-B581-4DA32D647B19}" type="datetime1">
              <a:rPr lang="ru-RU" smtClean="0"/>
              <a:t>11.04.2023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AFA5-0F67-4D4C-8150-B72A3B418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16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F4C7-4FD1-4E41-9188-8D0CFAB04566}" type="datetime1">
              <a:rPr lang="ru-RU" smtClean="0"/>
              <a:t>11.04.2023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AFA5-0F67-4D4C-8150-B72A3B418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438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045A-4206-4596-9355-198EDECC961C}" type="datetime1">
              <a:rPr lang="ru-RU" smtClean="0"/>
              <a:t>11.04.2023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AFA5-0F67-4D4C-8150-B72A3B418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471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D1247-36BE-4448-96C2-515F6B5CBEBC}" type="datetime1">
              <a:rPr lang="ru-RU" smtClean="0"/>
              <a:t>11.04.2023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AFA5-0F67-4D4C-8150-B72A3B418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819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D193-B6F8-44AA-95E5-E5BA7A687AE1}" type="datetime1">
              <a:rPr lang="ru-RU" smtClean="0"/>
              <a:t>11.04.2023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AFA5-0F67-4D4C-8150-B72A3B418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7090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2EA24-44AB-4C5B-BA29-C01DF9702E03}" type="datetime1">
              <a:rPr lang="ru-RU" smtClean="0"/>
              <a:t>11.04.2023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AFA5-0F67-4D4C-8150-B72A3B418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4600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9F48F-2326-4642-AA92-106B162FE476}" type="datetime1">
              <a:rPr lang="ru-RU" smtClean="0"/>
              <a:t>11.04.2023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AFA5-0F67-4D4C-8150-B72A3B418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443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57C1B-7617-4122-AF14-5EC097FAB3C9}" type="datetime1">
              <a:rPr lang="ru-RU" smtClean="0"/>
              <a:t>11.04.2023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FAFA5-0F67-4D4C-8150-B72A3B418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54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37" r:id="rId12"/>
    <p:sldLayoutId id="2147483738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hyperlink" Target="http://www.hcsbk.kz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chart" Target="../charts/chart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23"/>
            <a:ext cx="12192000" cy="6863645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375"/>
          <a:stretch/>
        </p:blipFill>
        <p:spPr>
          <a:xfrm>
            <a:off x="0" y="3243149"/>
            <a:ext cx="12192000" cy="3604054"/>
          </a:xfrm>
          <a:prstGeom prst="rect">
            <a:avLst/>
          </a:prstGeom>
        </p:spPr>
      </p:pic>
      <p:pic>
        <p:nvPicPr>
          <p:cNvPr id="24" name="Рисунок 23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2118" y="247864"/>
            <a:ext cx="1238823" cy="425536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Прямоугольник 28"/>
          <p:cNvSpPr/>
          <p:nvPr/>
        </p:nvSpPr>
        <p:spPr>
          <a:xfrm>
            <a:off x="11498574" y="-10797"/>
            <a:ext cx="288758" cy="6858000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олилиния 27"/>
          <p:cNvSpPr/>
          <p:nvPr/>
        </p:nvSpPr>
        <p:spPr>
          <a:xfrm>
            <a:off x="10282271" y="0"/>
            <a:ext cx="1909729" cy="997096"/>
          </a:xfrm>
          <a:custGeom>
            <a:avLst/>
            <a:gdLst>
              <a:gd name="connsiteX0" fmla="*/ 0 w 2259399"/>
              <a:gd name="connsiteY0" fmla="*/ 0 h 1012098"/>
              <a:gd name="connsiteX1" fmla="*/ 2253193 w 2259399"/>
              <a:gd name="connsiteY1" fmla="*/ 0 h 1012098"/>
              <a:gd name="connsiteX2" fmla="*/ 2259399 w 2259399"/>
              <a:gd name="connsiteY2" fmla="*/ 6206 h 1012098"/>
              <a:gd name="connsiteX3" fmla="*/ 2255990 w 2259399"/>
              <a:gd name="connsiteY3" fmla="*/ 6206 h 1012098"/>
              <a:gd name="connsiteX4" fmla="*/ 2255990 w 2259399"/>
              <a:gd name="connsiteY4" fmla="*/ 1009301 h 1012098"/>
              <a:gd name="connsiteX5" fmla="*/ 2253193 w 2259399"/>
              <a:gd name="connsiteY5" fmla="*/ 1012098 h 1012098"/>
              <a:gd name="connsiteX6" fmla="*/ 0 w 2259399"/>
              <a:gd name="connsiteY6" fmla="*/ 1012098 h 1012098"/>
              <a:gd name="connsiteX7" fmla="*/ 506049 w 2259399"/>
              <a:gd name="connsiteY7" fmla="*/ 506049 h 1012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59399" h="1012098">
                <a:moveTo>
                  <a:pt x="0" y="0"/>
                </a:moveTo>
                <a:lnTo>
                  <a:pt x="2253193" y="0"/>
                </a:lnTo>
                <a:lnTo>
                  <a:pt x="2259399" y="6206"/>
                </a:lnTo>
                <a:lnTo>
                  <a:pt x="2255990" y="6206"/>
                </a:lnTo>
                <a:lnTo>
                  <a:pt x="2255990" y="1009301"/>
                </a:lnTo>
                <a:lnTo>
                  <a:pt x="2253193" y="1012098"/>
                </a:lnTo>
                <a:lnTo>
                  <a:pt x="0" y="1012098"/>
                </a:lnTo>
                <a:lnTo>
                  <a:pt x="506049" y="506049"/>
                </a:lnTo>
                <a:close/>
              </a:path>
            </a:pathLst>
          </a:custGeom>
          <a:solidFill>
            <a:srgbClr val="008F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1498574" y="6108256"/>
            <a:ext cx="288758" cy="759376"/>
          </a:xfrm>
          <a:prstGeom prst="rect">
            <a:avLst/>
          </a:prstGeom>
          <a:solidFill>
            <a:srgbClr val="008F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231027" y="2296386"/>
            <a:ext cx="60548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2000" b="1" dirty="0" err="1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жылдың</a:t>
            </a:r>
            <a:r>
              <a:rPr lang="ru-RU" sz="2000" b="1" dirty="0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қорытындысы</a:t>
            </a:r>
            <a:r>
              <a:rPr lang="ru-RU" sz="2000" b="1" dirty="0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b="1" dirty="0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гендерлік</a:t>
            </a:r>
            <a:r>
              <a:rPr lang="ru-RU" sz="2000" b="1" dirty="0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теңдікті</a:t>
            </a:r>
            <a:r>
              <a:rPr lang="ru-RU" sz="2000" b="1" dirty="0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000" b="1" dirty="0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000" b="1" dirty="0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b="1" dirty="0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іс-әрекеттер</a:t>
            </a:r>
            <a:r>
              <a:rPr lang="ru-RU" sz="2000" b="1" dirty="0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жоспарын</a:t>
            </a:r>
            <a:r>
              <a:rPr lang="ru-RU" sz="2000" b="1" dirty="0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2000" b="1" dirty="0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b="1" dirty="0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sz="2000" b="1" dirty="0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kern="0" spc="300" dirty="0">
              <a:solidFill>
                <a:srgbClr val="187C7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1506283" y="740664"/>
            <a:ext cx="3980118" cy="4924409"/>
            <a:chOff x="2418948" y="2373404"/>
            <a:chExt cx="1428411" cy="1754326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2418948" y="2373404"/>
              <a:ext cx="1251535" cy="1754326"/>
            </a:xfrm>
            <a:prstGeom prst="rect">
              <a:avLst/>
            </a:prstGeom>
            <a:solidFill>
              <a:srgbClr val="008F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олилиния 11"/>
            <p:cNvSpPr/>
            <p:nvPr/>
          </p:nvSpPr>
          <p:spPr>
            <a:xfrm rot="-2700000">
              <a:off x="2439503" y="2636750"/>
              <a:ext cx="1407856" cy="979702"/>
            </a:xfrm>
            <a:custGeom>
              <a:avLst/>
              <a:gdLst>
                <a:gd name="connsiteX0" fmla="*/ 428938 w 1407856"/>
                <a:gd name="connsiteY0" fmla="*/ 272988 h 979702"/>
                <a:gd name="connsiteX1" fmla="*/ 706714 w 1407856"/>
                <a:gd name="connsiteY1" fmla="*/ 550764 h 979702"/>
                <a:gd name="connsiteX2" fmla="*/ 644986 w 1407856"/>
                <a:gd name="connsiteY2" fmla="*/ 612493 h 979702"/>
                <a:gd name="connsiteX3" fmla="*/ 367209 w 1407856"/>
                <a:gd name="connsiteY3" fmla="*/ 334716 h 979702"/>
                <a:gd name="connsiteX4" fmla="*/ 531933 w 1407856"/>
                <a:gd name="connsiteY4" fmla="*/ 169992 h 979702"/>
                <a:gd name="connsiteX5" fmla="*/ 809710 w 1407856"/>
                <a:gd name="connsiteY5" fmla="*/ 447769 h 979702"/>
                <a:gd name="connsiteX6" fmla="*/ 747982 w 1407856"/>
                <a:gd name="connsiteY6" fmla="*/ 509496 h 979702"/>
                <a:gd name="connsiteX7" fmla="*/ 470206 w 1407856"/>
                <a:gd name="connsiteY7" fmla="*/ 231720 h 979702"/>
                <a:gd name="connsiteX8" fmla="*/ 790848 w 1407856"/>
                <a:gd name="connsiteY8" fmla="*/ 188854 h 979702"/>
                <a:gd name="connsiteX9" fmla="*/ 380284 w 1407856"/>
                <a:gd name="connsiteY9" fmla="*/ 186381 h 979702"/>
                <a:gd name="connsiteX10" fmla="*/ 382757 w 1407856"/>
                <a:gd name="connsiteY10" fmla="*/ 596946 h 979702"/>
                <a:gd name="connsiteX11" fmla="*/ 793322 w 1407856"/>
                <a:gd name="connsiteY11" fmla="*/ 599419 h 979702"/>
                <a:gd name="connsiteX12" fmla="*/ 790848 w 1407856"/>
                <a:gd name="connsiteY12" fmla="*/ 188854 h 979702"/>
                <a:gd name="connsiteX13" fmla="*/ 1189603 w 1407856"/>
                <a:gd name="connsiteY13" fmla="*/ 180742 h 979702"/>
                <a:gd name="connsiteX14" fmla="*/ 1337136 w 1407856"/>
                <a:gd name="connsiteY14" fmla="*/ 328275 h 979702"/>
                <a:gd name="connsiteX15" fmla="*/ 1401761 w 1407856"/>
                <a:gd name="connsiteY15" fmla="*/ 392901 h 979702"/>
                <a:gd name="connsiteX16" fmla="*/ 1407856 w 1407856"/>
                <a:gd name="connsiteY16" fmla="*/ 398995 h 979702"/>
                <a:gd name="connsiteX17" fmla="*/ 1195697 w 1407856"/>
                <a:gd name="connsiteY17" fmla="*/ 611153 h 979702"/>
                <a:gd name="connsiteX18" fmla="*/ 1124977 w 1407856"/>
                <a:gd name="connsiteY18" fmla="*/ 540434 h 979702"/>
                <a:gd name="connsiteX19" fmla="*/ 1221207 w 1407856"/>
                <a:gd name="connsiteY19" fmla="*/ 444204 h 979702"/>
                <a:gd name="connsiteX20" fmla="*/ 975298 w 1407856"/>
                <a:gd name="connsiteY20" fmla="*/ 444204 h 979702"/>
                <a:gd name="connsiteX21" fmla="*/ 972955 w 1407856"/>
                <a:gd name="connsiteY21" fmla="*/ 470264 h 979702"/>
                <a:gd name="connsiteX22" fmla="*/ 866294 w 1407856"/>
                <a:gd name="connsiteY22" fmla="*/ 672391 h 979702"/>
                <a:gd name="connsiteX23" fmla="*/ 372597 w 1407856"/>
                <a:gd name="connsiteY23" fmla="*/ 719761 h 979702"/>
                <a:gd name="connsiteX24" fmla="*/ 347834 w 1407856"/>
                <a:gd name="connsiteY24" fmla="*/ 699484 h 979702"/>
                <a:gd name="connsiteX25" fmla="*/ 348543 w 1407856"/>
                <a:gd name="connsiteY25" fmla="*/ 700193 h 979702"/>
                <a:gd name="connsiteX26" fmla="*/ 243305 w 1407856"/>
                <a:gd name="connsiteY26" fmla="*/ 805431 h 979702"/>
                <a:gd name="connsiteX27" fmla="*/ 348543 w 1407856"/>
                <a:gd name="connsiteY27" fmla="*/ 910669 h 979702"/>
                <a:gd name="connsiteX28" fmla="*/ 279510 w 1407856"/>
                <a:gd name="connsiteY28" fmla="*/ 979702 h 979702"/>
                <a:gd name="connsiteX29" fmla="*/ 174272 w 1407856"/>
                <a:gd name="connsiteY29" fmla="*/ 874464 h 979702"/>
                <a:gd name="connsiteX30" fmla="*/ 69034 w 1407856"/>
                <a:gd name="connsiteY30" fmla="*/ 979702 h 979702"/>
                <a:gd name="connsiteX31" fmla="*/ 0 w 1407856"/>
                <a:gd name="connsiteY31" fmla="*/ 910669 h 979702"/>
                <a:gd name="connsiteX32" fmla="*/ 105238 w 1407856"/>
                <a:gd name="connsiteY32" fmla="*/ 805431 h 979702"/>
                <a:gd name="connsiteX33" fmla="*/ 0 w 1407856"/>
                <a:gd name="connsiteY33" fmla="*/ 700193 h 979702"/>
                <a:gd name="connsiteX34" fmla="*/ 69034 w 1407856"/>
                <a:gd name="connsiteY34" fmla="*/ 631160 h 979702"/>
                <a:gd name="connsiteX35" fmla="*/ 174272 w 1407856"/>
                <a:gd name="connsiteY35" fmla="*/ 736398 h 979702"/>
                <a:gd name="connsiteX36" fmla="*/ 279510 w 1407856"/>
                <a:gd name="connsiteY36" fmla="*/ 631160 h 979702"/>
                <a:gd name="connsiteX37" fmla="*/ 280219 w 1407856"/>
                <a:gd name="connsiteY37" fmla="*/ 631869 h 979702"/>
                <a:gd name="connsiteX38" fmla="*/ 259942 w 1407856"/>
                <a:gd name="connsiteY38" fmla="*/ 607106 h 979702"/>
                <a:gd name="connsiteX39" fmla="*/ 307312 w 1407856"/>
                <a:gd name="connsiteY39" fmla="*/ 113409 h 979702"/>
                <a:gd name="connsiteX40" fmla="*/ 862946 w 1407856"/>
                <a:gd name="connsiteY40" fmla="*/ 116756 h 979702"/>
                <a:gd name="connsiteX41" fmla="*/ 972051 w 1407856"/>
                <a:gd name="connsiteY41" fmla="*/ 320183 h 979702"/>
                <a:gd name="connsiteX42" fmla="*/ 974495 w 1407856"/>
                <a:gd name="connsiteY42" fmla="*/ 344191 h 979702"/>
                <a:gd name="connsiteX43" fmla="*/ 1211612 w 1407856"/>
                <a:gd name="connsiteY43" fmla="*/ 344191 h 979702"/>
                <a:gd name="connsiteX44" fmla="*/ 1118883 w 1407856"/>
                <a:gd name="connsiteY44" fmla="*/ 251462 h 979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407856" h="979702">
                  <a:moveTo>
                    <a:pt x="428938" y="272988"/>
                  </a:moveTo>
                  <a:lnTo>
                    <a:pt x="706714" y="550764"/>
                  </a:lnTo>
                  <a:lnTo>
                    <a:pt x="644986" y="612493"/>
                  </a:lnTo>
                  <a:lnTo>
                    <a:pt x="367209" y="334716"/>
                  </a:lnTo>
                  <a:close/>
                  <a:moveTo>
                    <a:pt x="531933" y="169992"/>
                  </a:moveTo>
                  <a:lnTo>
                    <a:pt x="809710" y="447769"/>
                  </a:lnTo>
                  <a:lnTo>
                    <a:pt x="747982" y="509496"/>
                  </a:lnTo>
                  <a:lnTo>
                    <a:pt x="470206" y="231720"/>
                  </a:lnTo>
                  <a:close/>
                  <a:moveTo>
                    <a:pt x="790848" y="188854"/>
                  </a:moveTo>
                  <a:cubicBezTo>
                    <a:pt x="676791" y="74797"/>
                    <a:pt x="492975" y="73690"/>
                    <a:pt x="380284" y="186381"/>
                  </a:cubicBezTo>
                  <a:cubicBezTo>
                    <a:pt x="267593" y="299072"/>
                    <a:pt x="268700" y="482888"/>
                    <a:pt x="382757" y="596946"/>
                  </a:cubicBezTo>
                  <a:cubicBezTo>
                    <a:pt x="496814" y="711003"/>
                    <a:pt x="680631" y="712110"/>
                    <a:pt x="793322" y="599419"/>
                  </a:cubicBezTo>
                  <a:cubicBezTo>
                    <a:pt x="906013" y="486728"/>
                    <a:pt x="904905" y="302911"/>
                    <a:pt x="790848" y="188854"/>
                  </a:cubicBezTo>
                  <a:close/>
                  <a:moveTo>
                    <a:pt x="1189603" y="180742"/>
                  </a:moveTo>
                  <a:lnTo>
                    <a:pt x="1337136" y="328275"/>
                  </a:lnTo>
                  <a:lnTo>
                    <a:pt x="1401761" y="392901"/>
                  </a:lnTo>
                  <a:lnTo>
                    <a:pt x="1407856" y="398995"/>
                  </a:lnTo>
                  <a:lnTo>
                    <a:pt x="1195697" y="611153"/>
                  </a:lnTo>
                  <a:lnTo>
                    <a:pt x="1124977" y="540434"/>
                  </a:lnTo>
                  <a:lnTo>
                    <a:pt x="1221207" y="444204"/>
                  </a:lnTo>
                  <a:lnTo>
                    <a:pt x="975298" y="444204"/>
                  </a:lnTo>
                  <a:lnTo>
                    <a:pt x="972955" y="470264"/>
                  </a:lnTo>
                  <a:cubicBezTo>
                    <a:pt x="959019" y="544473"/>
                    <a:pt x="923485" y="615200"/>
                    <a:pt x="866294" y="672391"/>
                  </a:cubicBezTo>
                  <a:cubicBezTo>
                    <a:pt x="732848" y="805837"/>
                    <a:pt x="525705" y="821371"/>
                    <a:pt x="372597" y="719761"/>
                  </a:cubicBezTo>
                  <a:lnTo>
                    <a:pt x="347834" y="699484"/>
                  </a:lnTo>
                  <a:lnTo>
                    <a:pt x="348543" y="700193"/>
                  </a:lnTo>
                  <a:lnTo>
                    <a:pt x="243305" y="805431"/>
                  </a:lnTo>
                  <a:lnTo>
                    <a:pt x="348543" y="910669"/>
                  </a:lnTo>
                  <a:lnTo>
                    <a:pt x="279510" y="979702"/>
                  </a:lnTo>
                  <a:lnTo>
                    <a:pt x="174272" y="874464"/>
                  </a:lnTo>
                  <a:lnTo>
                    <a:pt x="69034" y="979702"/>
                  </a:lnTo>
                  <a:lnTo>
                    <a:pt x="0" y="910669"/>
                  </a:lnTo>
                  <a:lnTo>
                    <a:pt x="105238" y="805431"/>
                  </a:lnTo>
                  <a:lnTo>
                    <a:pt x="0" y="700193"/>
                  </a:lnTo>
                  <a:lnTo>
                    <a:pt x="69034" y="631160"/>
                  </a:lnTo>
                  <a:lnTo>
                    <a:pt x="174272" y="736398"/>
                  </a:lnTo>
                  <a:lnTo>
                    <a:pt x="279510" y="631160"/>
                  </a:lnTo>
                  <a:lnTo>
                    <a:pt x="280219" y="631869"/>
                  </a:lnTo>
                  <a:lnTo>
                    <a:pt x="259942" y="607106"/>
                  </a:lnTo>
                  <a:cubicBezTo>
                    <a:pt x="158332" y="453998"/>
                    <a:pt x="173866" y="246855"/>
                    <a:pt x="307312" y="113409"/>
                  </a:cubicBezTo>
                  <a:cubicBezTo>
                    <a:pt x="459821" y="-39101"/>
                    <a:pt x="708588" y="-37602"/>
                    <a:pt x="862946" y="116756"/>
                  </a:cubicBezTo>
                  <a:cubicBezTo>
                    <a:pt x="920831" y="174641"/>
                    <a:pt x="957219" y="245801"/>
                    <a:pt x="972051" y="320183"/>
                  </a:cubicBezTo>
                  <a:lnTo>
                    <a:pt x="974495" y="344191"/>
                  </a:lnTo>
                  <a:lnTo>
                    <a:pt x="1211612" y="344191"/>
                  </a:lnTo>
                  <a:lnTo>
                    <a:pt x="1118883" y="251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616357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305"/>
            <a:ext cx="12192000" cy="686364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375"/>
          <a:stretch/>
        </p:blipFill>
        <p:spPr>
          <a:xfrm>
            <a:off x="0" y="3243149"/>
            <a:ext cx="12192000" cy="3604054"/>
          </a:xfrm>
          <a:prstGeom prst="rect">
            <a:avLst/>
          </a:prstGeom>
        </p:spPr>
      </p:pic>
      <p:sp>
        <p:nvSpPr>
          <p:cNvPr id="61442" name="TextBox 8"/>
          <p:cNvSpPr txBox="1">
            <a:spLocks noChangeArrowheads="1"/>
          </p:cNvSpPr>
          <p:nvPr/>
        </p:nvSpPr>
        <p:spPr bwMode="auto">
          <a:xfrm>
            <a:off x="1791382" y="3109077"/>
            <a:ext cx="835183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 dirty="0" smtClean="0">
                <a:latin typeface="+mn-lt"/>
              </a:rPr>
              <a:t>НАЗАРЫҢЫЗҒА РАҚМЕТ!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 smtClean="0">
                <a:solidFill>
                  <a:srgbClr val="10253F"/>
                </a:solidFill>
                <a:latin typeface="Arial Narrow" panose="020B0606020202030204" pitchFamily="34" charset="0"/>
              </a:rPr>
              <a:t> </a:t>
            </a:r>
            <a:endParaRPr lang="ru-RU" altLang="ru-RU" sz="1600" b="1" dirty="0">
              <a:solidFill>
                <a:srgbClr val="10253F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568177" y="4121787"/>
            <a:ext cx="3334567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ru-RU" sz="2000" b="1" dirty="0" smtClean="0">
                <a:solidFill>
                  <a:srgbClr val="008F91"/>
                </a:solidFill>
                <a:latin typeface="+mn-lt"/>
                <a:cs typeface="+mn-cs"/>
              </a:rPr>
              <a:t>«</a:t>
            </a:r>
            <a:r>
              <a:rPr lang="ru-RU" sz="2000" b="1" dirty="0" err="1" smtClean="0">
                <a:solidFill>
                  <a:srgbClr val="008F91"/>
                </a:solidFill>
                <a:latin typeface="+mn-lt"/>
                <a:cs typeface="+mn-cs"/>
              </a:rPr>
              <a:t>Отбасы</a:t>
            </a:r>
            <a:r>
              <a:rPr lang="ru-RU" sz="2000" b="1" dirty="0" smtClean="0">
                <a:solidFill>
                  <a:srgbClr val="008F91"/>
                </a:solidFill>
                <a:latin typeface="+mn-lt"/>
                <a:cs typeface="+mn-cs"/>
              </a:rPr>
              <a:t> банк» АҚ</a:t>
            </a:r>
            <a:endParaRPr lang="ru-RU" altLang="ru-RU" sz="2000" b="1" dirty="0">
              <a:solidFill>
                <a:srgbClr val="008F91"/>
              </a:solidFill>
              <a:latin typeface="+mn-lt"/>
              <a:cs typeface="+mn-cs"/>
            </a:endParaRPr>
          </a:p>
          <a:p>
            <a:pPr eaLnBrk="1" hangingPunct="1">
              <a:defRPr/>
            </a:pPr>
            <a:r>
              <a:rPr lang="en-US" sz="1400" b="1" dirty="0">
                <a:latin typeface="Arial Narrow" panose="020B0606020202030204" pitchFamily="34" charset="0"/>
              </a:rPr>
              <a:t>A05A2XO</a:t>
            </a:r>
            <a:r>
              <a:rPr lang="ru-RU" altLang="ru-RU" sz="1400" b="1" dirty="0" smtClean="0">
                <a:latin typeface="Arial Narrow" panose="020B0606020202030204" pitchFamily="34" charset="0"/>
              </a:rPr>
              <a:t>, Алматы қ., </a:t>
            </a:r>
            <a:r>
              <a:rPr lang="ru-RU" altLang="ru-RU" sz="1400" b="1" dirty="0" err="1" smtClean="0">
                <a:latin typeface="Arial Narrow" panose="020B0606020202030204" pitchFamily="34" charset="0"/>
              </a:rPr>
              <a:t>Абылай</a:t>
            </a:r>
            <a:r>
              <a:rPr lang="ru-RU" altLang="ru-RU" sz="1400" b="1" dirty="0" smtClean="0">
                <a:latin typeface="Arial Narrow" panose="020B0606020202030204" pitchFamily="34" charset="0"/>
              </a:rPr>
              <a:t> хан д-</a:t>
            </a:r>
            <a:r>
              <a:rPr lang="ru-RU" altLang="ru-RU" sz="1400" b="1" dirty="0" err="1" smtClean="0">
                <a:latin typeface="Arial Narrow" panose="020B0606020202030204" pitchFamily="34" charset="0"/>
              </a:rPr>
              <a:t>лы</a:t>
            </a:r>
            <a:r>
              <a:rPr lang="ru-RU" altLang="ru-RU" sz="1400" b="1" dirty="0" smtClean="0">
                <a:latin typeface="Arial Narrow" panose="020B0606020202030204" pitchFamily="34" charset="0"/>
              </a:rPr>
              <a:t>, </a:t>
            </a:r>
            <a:r>
              <a:rPr lang="ru-RU" altLang="ru-RU" sz="1400" b="1" dirty="0">
                <a:latin typeface="Arial Narrow" panose="020B0606020202030204" pitchFamily="34" charset="0"/>
              </a:rPr>
              <a:t>91</a:t>
            </a:r>
          </a:p>
          <a:p>
            <a:pPr eaLnBrk="1" hangingPunct="1">
              <a:defRPr/>
            </a:pPr>
            <a:r>
              <a:rPr lang="ru-RU" altLang="ru-RU" sz="1400" b="1" dirty="0">
                <a:latin typeface="Arial Narrow" panose="020B0606020202030204" pitchFamily="34" charset="0"/>
              </a:rPr>
              <a:t>Тел.: </a:t>
            </a:r>
            <a:r>
              <a:rPr lang="ru-RU" altLang="ru-RU" sz="1400" b="1" dirty="0">
                <a:solidFill>
                  <a:srgbClr val="008F91"/>
                </a:solidFill>
                <a:latin typeface="Arial Narrow" panose="020B0606020202030204" pitchFamily="34" charset="0"/>
                <a:cs typeface="+mn-cs"/>
              </a:rPr>
              <a:t>8 (7</a:t>
            </a:r>
            <a:r>
              <a:rPr lang="en-US" altLang="ru-RU" sz="1400" b="1" dirty="0">
                <a:solidFill>
                  <a:srgbClr val="008F91"/>
                </a:solidFill>
                <a:latin typeface="Arial Narrow" panose="020B0606020202030204" pitchFamily="34" charset="0"/>
                <a:cs typeface="+mn-cs"/>
              </a:rPr>
              <a:t>2</a:t>
            </a:r>
            <a:r>
              <a:rPr lang="ru-RU" altLang="ru-RU" sz="1400" b="1" dirty="0">
                <a:solidFill>
                  <a:srgbClr val="008F91"/>
                </a:solidFill>
                <a:latin typeface="Arial Narrow" panose="020B0606020202030204" pitchFamily="34" charset="0"/>
                <a:cs typeface="+mn-cs"/>
              </a:rPr>
              <a:t>7) 330 9 300 </a:t>
            </a:r>
          </a:p>
          <a:p>
            <a:pPr eaLnBrk="1" hangingPunct="1">
              <a:defRPr/>
            </a:pPr>
            <a:r>
              <a:rPr lang="en-US" altLang="ru-RU" sz="1400" b="1" dirty="0">
                <a:latin typeface="Arial Narrow" panose="020B0606020202030204" pitchFamily="34" charset="0"/>
              </a:rPr>
              <a:t>Call</a:t>
            </a:r>
            <a:r>
              <a:rPr lang="ru-RU" altLang="ru-RU" sz="1400" b="1" dirty="0">
                <a:latin typeface="Arial Narrow" panose="020B0606020202030204" pitchFamily="34" charset="0"/>
              </a:rPr>
              <a:t>-центр: </a:t>
            </a:r>
            <a:r>
              <a:rPr lang="ru-RU" altLang="ru-RU" sz="1400" b="1" dirty="0">
                <a:solidFill>
                  <a:srgbClr val="008F91"/>
                </a:solidFill>
                <a:latin typeface="Arial Narrow" panose="020B0606020202030204" pitchFamily="34" charset="0"/>
                <a:cs typeface="+mn-cs"/>
              </a:rPr>
              <a:t>300, </a:t>
            </a:r>
            <a:r>
              <a:rPr lang="ru-RU" sz="1400" b="1" dirty="0">
                <a:solidFill>
                  <a:srgbClr val="008F91"/>
                </a:solidFill>
                <a:latin typeface="Arial Narrow" panose="020B0606020202030204" pitchFamily="34" charset="0"/>
                <a:cs typeface="+mn-cs"/>
              </a:rPr>
              <a:t>8 8000 801 880</a:t>
            </a:r>
            <a:endParaRPr lang="ru-RU" altLang="ru-RU" sz="1400" b="1" dirty="0">
              <a:solidFill>
                <a:srgbClr val="008F91"/>
              </a:solidFill>
              <a:latin typeface="Arial Narrow" panose="020B0606020202030204" pitchFamily="34" charset="0"/>
              <a:cs typeface="+mn-cs"/>
            </a:endParaRPr>
          </a:p>
          <a:p>
            <a:pPr eaLnBrk="1" hangingPunct="1">
              <a:defRPr/>
            </a:pPr>
            <a:r>
              <a:rPr lang="ru-RU" altLang="ru-RU" sz="1400" b="1" dirty="0">
                <a:latin typeface="Arial Narrow" panose="020B0606020202030204" pitchFamily="34" charset="0"/>
              </a:rPr>
              <a:t>Факс: </a:t>
            </a:r>
            <a:r>
              <a:rPr lang="ru-RU" altLang="ru-RU" sz="1400" b="1" dirty="0">
                <a:solidFill>
                  <a:srgbClr val="008F91"/>
                </a:solidFill>
                <a:latin typeface="Arial Narrow" panose="020B0606020202030204" pitchFamily="34" charset="0"/>
                <a:cs typeface="+mn-cs"/>
              </a:rPr>
              <a:t>8 (727) 279 35 68</a:t>
            </a:r>
            <a:endParaRPr lang="en-US" altLang="ru-RU" sz="1400" b="1" dirty="0">
              <a:solidFill>
                <a:srgbClr val="008F91"/>
              </a:solidFill>
              <a:latin typeface="Arial Narrow" panose="020B0606020202030204" pitchFamily="34" charset="0"/>
              <a:cs typeface="+mn-cs"/>
            </a:endParaRPr>
          </a:p>
          <a:p>
            <a:pPr eaLnBrk="1" hangingPunct="1">
              <a:defRPr/>
            </a:pPr>
            <a:r>
              <a:rPr lang="en-US" altLang="ru-RU" sz="1400" b="1" dirty="0" smtClean="0">
                <a:latin typeface="Arial Narrow" panose="020B0606020202030204" pitchFamily="34" charset="0"/>
                <a:hlinkClick r:id="rId5"/>
              </a:rPr>
              <a:t>www.hcsbk.kz</a:t>
            </a:r>
            <a:r>
              <a:rPr lang="ru-RU" altLang="ru-RU" sz="1400" b="1" dirty="0" smtClean="0">
                <a:latin typeface="Arial Narrow" panose="020B0606020202030204" pitchFamily="34" charset="0"/>
              </a:rPr>
              <a:t> </a:t>
            </a:r>
            <a:r>
              <a:rPr lang="en-US" altLang="ru-RU" sz="1400" b="1" dirty="0" smtClean="0">
                <a:solidFill>
                  <a:srgbClr val="008F91"/>
                </a:solidFill>
                <a:latin typeface="Arial Narrow" panose="020B0606020202030204" pitchFamily="34" charset="0"/>
              </a:rPr>
              <a:t> </a:t>
            </a:r>
            <a:endParaRPr lang="ru-RU" altLang="ru-RU" sz="1400" b="1" dirty="0">
              <a:solidFill>
                <a:srgbClr val="008F91"/>
              </a:solidFill>
              <a:latin typeface="Arial Narrow" panose="020B060602020203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33025" y="6356351"/>
            <a:ext cx="656571" cy="267812"/>
          </a:xfrm>
          <a:prstGeom prst="rect">
            <a:avLst/>
          </a:prstGeom>
        </p:spPr>
      </p:pic>
      <p:pic>
        <p:nvPicPr>
          <p:cNvPr id="9" name="Рисунок 8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2141" y="1976407"/>
            <a:ext cx="3011050" cy="7802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506828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644"/>
            <a:ext cx="12192000" cy="6863644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AFA5-0F67-4D4C-8150-B72A3B4182B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375"/>
          <a:stretch/>
        </p:blipFill>
        <p:spPr>
          <a:xfrm>
            <a:off x="0" y="3243149"/>
            <a:ext cx="12192000" cy="3604054"/>
          </a:xfrm>
          <a:prstGeom prst="rect">
            <a:avLst/>
          </a:prstGeom>
        </p:spPr>
      </p:pic>
      <p:pic>
        <p:nvPicPr>
          <p:cNvPr id="9" name="Рисунок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634" y="95320"/>
            <a:ext cx="1238823" cy="425536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Прямоугольник 22"/>
          <p:cNvSpPr/>
          <p:nvPr/>
        </p:nvSpPr>
        <p:spPr>
          <a:xfrm>
            <a:off x="0" y="117690"/>
            <a:ext cx="102157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жылдың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қорытындысы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гендерлік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теңдікті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іс-әрекеттер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жоспарын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b="1" kern="0" spc="300" dirty="0">
              <a:solidFill>
                <a:srgbClr val="187C7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66738" y="714501"/>
            <a:ext cx="1105852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5276" y="540413"/>
            <a:ext cx="10965848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algn="just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Даму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АДБ) мен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Отбасы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АҚ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Банк)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жасалған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15.11.2019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№3841-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шеңберінде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АДБ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Банкке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грант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2022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Банктің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гендерлік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теңдігін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іс-қимыл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ұсынылатын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шеңберінде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АДБ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консультанттары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Отбасы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банк» АҚ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қызметкерлері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гендерлік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аспектілер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күндік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Тренинг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өткізді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Тренинг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төмендегі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қамтылды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Әртүрлілік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гендерлік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теңдік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инклюзивтілік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асыру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Гендерлік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теңдік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индикаторлары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әйелдің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Қазақстандағы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Гендерлік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зорлық-зомбылық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жыныстық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зорлық-зомбылықтың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мүмкіндіктері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алдын-алу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Гендерлік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факторды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ескере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қызметтер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өнімдері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Нарықты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жалпыұлттық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Банктің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стратегиялық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құжаттарына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шолу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Тренингтен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Банктің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өтті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басшылығы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жекелеген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бөлімшелердің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басшыларын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қоса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алғанда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Филиал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басшылары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ҚЖД,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ЖжӨДД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ҚҚД, БҚД,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БӨжТД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МД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қызметкерлері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" name="Таблица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743839"/>
              </p:ext>
            </p:extLst>
          </p:nvPr>
        </p:nvGraphicFramePr>
        <p:xfrm>
          <a:off x="313251" y="741406"/>
          <a:ext cx="10783794" cy="20571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7641"/>
                <a:gridCol w="2421925"/>
                <a:gridCol w="3245708"/>
                <a:gridCol w="2496065"/>
                <a:gridCol w="2232455"/>
              </a:tblGrid>
              <a:tr h="4417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105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Іс-шара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0" marR="3537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105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Аяқталу</a:t>
                      </a:r>
                      <a:r>
                        <a:rPr lang="kk-KZ" sz="105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нысаны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0" marR="3537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Орындалу</a:t>
                      </a:r>
                      <a:r>
                        <a:rPr lang="ru-RU" sz="105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нысаны</a:t>
                      </a:r>
                      <a:endParaRPr lang="ru-RU" sz="105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0" marR="3537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05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Жауапты</a:t>
                      </a:r>
                      <a:r>
                        <a:rPr lang="ru-RU" sz="105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орындаушы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0" marR="35370" marT="0" marB="0">
                    <a:solidFill>
                      <a:schemeClr val="accent2"/>
                    </a:solidFill>
                  </a:tcPr>
                </a:tc>
              </a:tr>
              <a:tr h="15399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орындарында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гендерлік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теңдікті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ету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мәселелері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басшылық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құрам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үшін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оқыту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іс-шарасын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өткізу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lvl="0" indent="-2286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Кадр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саясаты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операциялық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қызметте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гендерлік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теңдікті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ету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мәселелері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оқыту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материалдарын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әзірлеу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28600" lvl="0" indent="-2286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ХХ (саны)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оқытылған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басшы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қызметкерлер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28600" lvl="0" indent="-2286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Оқытудың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салдары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ретінде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қабылданған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өзгертілген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ішкі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ережелер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нұсқаулықтар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lvl="0" indent="-2286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Техникалық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көмек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шеңберінде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оқыту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АДБ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тарапынан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жүргізілді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28600" lvl="0" indent="-2286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Оқытылған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басшы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қызметкерлер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саны - 7;</a:t>
                      </a:r>
                    </a:p>
                    <a:p>
                      <a:pPr marL="228600" lvl="0" indent="-2286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Оқытудың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салдары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ретінде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қабылданған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өзгертілген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ішкі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ережелер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нұсқаулар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-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жоқ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Қызметкерлермен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жүргізу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департаменті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88" y="193237"/>
            <a:ext cx="12192000" cy="6728331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AFA5-0F67-4D4C-8150-B72A3B4182B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375"/>
          <a:stretch/>
        </p:blipFill>
        <p:spPr>
          <a:xfrm>
            <a:off x="0" y="3243149"/>
            <a:ext cx="12192000" cy="3604054"/>
          </a:xfrm>
          <a:prstGeom prst="rect">
            <a:avLst/>
          </a:prstGeom>
        </p:spPr>
      </p:pic>
      <p:pic>
        <p:nvPicPr>
          <p:cNvPr id="9" name="Рисунок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1894" y="168056"/>
            <a:ext cx="1238823" cy="425536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Прямоугольник 22"/>
          <p:cNvSpPr/>
          <p:nvPr/>
        </p:nvSpPr>
        <p:spPr>
          <a:xfrm>
            <a:off x="195694" y="192259"/>
            <a:ext cx="96799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жылдың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қорытындысы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гендерлік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теңдікті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іс-әрекеттер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жоспарын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b="1" kern="0" spc="300" dirty="0">
              <a:solidFill>
                <a:srgbClr val="187C7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66738" y="714501"/>
            <a:ext cx="1105852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6738" y="714501"/>
            <a:ext cx="110585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1995390" y="1648579"/>
            <a:ext cx="510265" cy="1329531"/>
          </a:xfrm>
          <a:prstGeom prst="downArrow">
            <a:avLst/>
          </a:prstGeom>
          <a:solidFill>
            <a:srgbClr val="EC74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079700" y="2978110"/>
            <a:ext cx="2564766" cy="175227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Директорлар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кеңесі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мүшелеріне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құзыреттер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жиынтығына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гендерлік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инклюзивтілік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әртүрлілік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құзыреттер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кірмейді</a:t>
            </a:r>
            <a:endParaRPr lang="x-none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357472" y="3011021"/>
            <a:ext cx="2564766" cy="17193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2030 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жылға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стратегиясы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гендерлік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теңдікті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өлшеу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KPI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кемсітушілікке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тыйым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салу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кепілдіктері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endParaRPr lang="en-GB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7635244" y="2978111"/>
            <a:ext cx="3016650" cy="175227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</a:t>
            </a:r>
            <a:r>
              <a:rPr lang="en-GB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тәжірибеде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мүмкіндіктер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қағидаты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қызметкерлерді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жалдау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жұмыспен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қамтудың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кезеңдерінде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кемсітушіліктің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қолданылмайтындығы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етіледі</a:t>
            </a:r>
            <a:endParaRPr lang="x-none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133856" y="861291"/>
            <a:ext cx="9311722" cy="8105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Банктің</a:t>
            </a:r>
            <a:r>
              <a:rPr lang="ru-RU" sz="2000" b="1" dirty="0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стратегиялық</a:t>
            </a:r>
            <a:r>
              <a:rPr lang="ru-RU" sz="2000" b="1" dirty="0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құжаттарына</a:t>
            </a:r>
            <a:r>
              <a:rPr lang="ru-RU" sz="2000" b="1" dirty="0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шолу</a:t>
            </a:r>
            <a:r>
              <a:rPr lang="ru-RU" sz="2000" b="1" dirty="0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2000" b="1" dirty="0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аясында</a:t>
            </a:r>
            <a:r>
              <a:rPr lang="ru-RU" sz="2000" b="1" dirty="0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АДБ-</a:t>
            </a:r>
            <a:r>
              <a:rPr lang="ru-RU" sz="2000" b="1" dirty="0" err="1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ның</a:t>
            </a:r>
            <a:r>
              <a:rPr lang="ru-RU" sz="2000" b="1" dirty="0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000" b="1" dirty="0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қорытындысы</a:t>
            </a:r>
            <a:r>
              <a:rPr lang="ru-RU" sz="2000" b="1" dirty="0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b="1" dirty="0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трелка вниз 20"/>
          <p:cNvSpPr/>
          <p:nvPr/>
        </p:nvSpPr>
        <p:spPr>
          <a:xfrm>
            <a:off x="8889942" y="1671800"/>
            <a:ext cx="510265" cy="1329531"/>
          </a:xfrm>
          <a:prstGeom prst="downArrow">
            <a:avLst/>
          </a:prstGeom>
          <a:solidFill>
            <a:srgbClr val="EC74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>
            <a:off x="5384723" y="1676645"/>
            <a:ext cx="510265" cy="1329531"/>
          </a:xfrm>
          <a:prstGeom prst="downArrow">
            <a:avLst/>
          </a:prstGeom>
          <a:solidFill>
            <a:srgbClr val="EC74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437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45" y="0"/>
            <a:ext cx="12192000" cy="6863644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AFA5-0F67-4D4C-8150-B72A3B4182B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375"/>
          <a:stretch/>
        </p:blipFill>
        <p:spPr>
          <a:xfrm>
            <a:off x="-122963" y="3318470"/>
            <a:ext cx="12192000" cy="3604054"/>
          </a:xfrm>
          <a:prstGeom prst="rect">
            <a:avLst/>
          </a:prstGeom>
        </p:spPr>
      </p:pic>
      <p:pic>
        <p:nvPicPr>
          <p:cNvPr id="9" name="Рисунок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8218" y="261616"/>
            <a:ext cx="1238823" cy="425536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Прямоугольник 22"/>
          <p:cNvSpPr/>
          <p:nvPr/>
        </p:nvSpPr>
        <p:spPr>
          <a:xfrm>
            <a:off x="197261" y="225486"/>
            <a:ext cx="100282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жылдың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қорытындысы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гендерлік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теңдікті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іс-әрекеттер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жоспарын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b="1" kern="0" spc="300" dirty="0">
              <a:solidFill>
                <a:srgbClr val="187C7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66738" y="714501"/>
            <a:ext cx="1105852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6738" y="714501"/>
            <a:ext cx="1105852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АДБ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консультанттары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қызметкерлеріне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гендерлік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сауалнама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төмендегілер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қаралды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орнындағы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мүмкіндіктер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Гендерлік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хабардарлық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Клиенттермен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әрекеттесу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кезіндегі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гендерлік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теңдік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банктік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Іріктеуге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529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әйелдер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57.7%,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ерлер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42.3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%.</a:t>
            </a:r>
          </a:p>
          <a:p>
            <a:pPr algn="ctr"/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Әртүрлі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аспектілер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мәлімдемелермен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толық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келісетін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жынысы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бөлінбестен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келісетін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ерлер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әйелдердің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мүмкіндіктерінің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теңдігі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%-</a:t>
            </a:r>
            <a:r>
              <a:rPr lang="kk-KZ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бен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US" sz="14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089577"/>
              </p:ext>
            </p:extLst>
          </p:nvPr>
        </p:nvGraphicFramePr>
        <p:xfrm>
          <a:off x="566738" y="2513703"/>
          <a:ext cx="11058524" cy="29543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3759"/>
                <a:gridCol w="2884287"/>
                <a:gridCol w="2923357"/>
                <a:gridCol w="3007121"/>
              </a:tblGrid>
              <a:tr h="118047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Операциялық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жүйелер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технологиялар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цифрландыру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өңірлерді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дамыту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қашықтан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көрсету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сату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маркетинг,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ситуациялық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мониторинг, </a:t>
                      </a: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n=131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Банк</a:t>
                      </a:r>
                      <a:r>
                        <a:rPr lang="ru-RU" sz="12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басшылығы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персоналы,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баспасөз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қызметі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банк.өнімдер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технологиялар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қауіпсіздік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Есептілік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жоспарлау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стратегия,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сатып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алулар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әкімшілік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департаменті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бөлімшелерден</a:t>
                      </a:r>
                      <a:r>
                        <a:rPr lang="ru-RU" sz="12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n=95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Филиалдар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басшылық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клиенттермен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бизнесті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дамыту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сүйемелдеу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кредиттен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кейінгі</a:t>
                      </a:r>
                      <a:r>
                        <a:rPr lang="ru-RU" sz="12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</a:t>
                      </a:r>
                      <a:r>
                        <a:rPr lang="ru-RU" sz="12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көрсету</a:t>
                      </a:r>
                      <a:r>
                        <a:rPr lang="ru-RU" sz="12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тағы</a:t>
                      </a:r>
                      <a:r>
                        <a:rPr lang="ru-RU" sz="12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басқалар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</a:t>
                      </a: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n=303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9804"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Жұмысқа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шығу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86.3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93.7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83.8</a:t>
                      </a:r>
                      <a:endParaRPr lang="ru-RU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199804"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Жалақы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78.6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86.3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84.2</a:t>
                      </a:r>
                      <a:endParaRPr lang="ru-RU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199804"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күтімі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демалыс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80.9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84.2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81.2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199804"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Жұмысқа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жарамсыздығы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парағы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85.5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91.6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87.8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199804"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87.0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91.6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91.4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199804"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Алға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жылжу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78.6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91.6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83.5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199804"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Қауіпсіздік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89.3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92.6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91.7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199804"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Орташа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83.7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90.2</a:t>
                      </a:r>
                      <a:endParaRPr lang="ru-RU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86.2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566738" y="5552600"/>
            <a:ext cx="1104054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Орташа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алғанда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72-80%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әйелдер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ерлер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банктегі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басшылық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лауазымдарда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тең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дәрежеде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ететіндігімен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келіседі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Филиалдар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бөлімдердің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басшылық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лауазымдары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ең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төменгі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көрсеткіштер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байқалады</a:t>
            </a:r>
            <a:r>
              <a:rPr lang="ru-RU" sz="14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b="1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Жалпы</a:t>
            </a:r>
            <a:r>
              <a:rPr lang="ru-RU" sz="14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әйелдер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жағдайды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Банк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басшылығынан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басқа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барлық</a:t>
            </a:r>
            <a:r>
              <a:rPr lang="ru-RU" sz="1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басшылық</a:t>
            </a:r>
            <a:r>
              <a:rPr lang="ru-RU" sz="1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лауазымдар</a:t>
            </a:r>
            <a:r>
              <a:rPr lang="ru-RU" sz="1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sz="1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тең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құқылылықты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төмендеу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деп</a:t>
            </a: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қабылдайды</a:t>
            </a:r>
            <a:r>
              <a:rPr lang="ru-RU" sz="14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80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69683" y="0"/>
            <a:ext cx="12192000" cy="6863644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AFA5-0F67-4D4C-8150-B72A3B4182B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375"/>
          <a:stretch/>
        </p:blipFill>
        <p:spPr>
          <a:xfrm>
            <a:off x="-94490" y="3305207"/>
            <a:ext cx="12192000" cy="3604054"/>
          </a:xfrm>
          <a:prstGeom prst="rect">
            <a:avLst/>
          </a:prstGeom>
        </p:spPr>
      </p:pic>
      <p:pic>
        <p:nvPicPr>
          <p:cNvPr id="9" name="Рисунок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9998" y="187366"/>
            <a:ext cx="1238823" cy="425536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Прямоугольник 22"/>
          <p:cNvSpPr/>
          <p:nvPr/>
        </p:nvSpPr>
        <p:spPr>
          <a:xfrm>
            <a:off x="0" y="150632"/>
            <a:ext cx="1009773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жылдың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қорытындысы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гендерлік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теңдікті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іс-әрекеттер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жоспарын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b="1" kern="0" spc="300" dirty="0">
              <a:solidFill>
                <a:srgbClr val="187C7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b="1" kern="0" spc="300" dirty="0">
              <a:solidFill>
                <a:srgbClr val="187C7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66738" y="714501"/>
            <a:ext cx="1105852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3559" y="1931184"/>
            <a:ext cx="110585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US" sz="14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441211"/>
              </p:ext>
            </p:extLst>
          </p:nvPr>
        </p:nvGraphicFramePr>
        <p:xfrm>
          <a:off x="0" y="738804"/>
          <a:ext cx="11750041" cy="20086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8843"/>
                <a:gridCol w="2558661"/>
                <a:gridCol w="2830299"/>
                <a:gridCol w="2830299"/>
                <a:gridCol w="3101939"/>
              </a:tblGrid>
              <a:tr h="1939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105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Іс-шара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0" marR="3537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105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Аяқталу</a:t>
                      </a:r>
                      <a:r>
                        <a:rPr lang="kk-KZ" sz="105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нысаны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0" marR="3537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Орындалу</a:t>
                      </a:r>
                      <a:r>
                        <a:rPr lang="ru-RU" sz="105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нысаны</a:t>
                      </a:r>
                      <a:endParaRPr lang="ru-RU" sz="105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0" marR="3537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05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Жауапты</a:t>
                      </a:r>
                      <a:r>
                        <a:rPr lang="ru-RU" sz="105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орындаушы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0" marR="35370" marT="0" marB="0">
                    <a:solidFill>
                      <a:schemeClr val="accent2"/>
                    </a:solidFill>
                  </a:tcPr>
                </a:tc>
              </a:tr>
              <a:tr h="9372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Банк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есептілігіне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гендерлік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белгісі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бөлетін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санатты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енгізу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600"/>
                        </a:spcAft>
                        <a:buFont typeface="+mj-lt"/>
                        <a:buAutoNum type="arabicParenR"/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Банктің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басшылық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құрамындағы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әйелдер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деректер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+mj-lt"/>
                        <a:buAutoNum type="arabicParenR"/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Жынысы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бөлінген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қызметкерлер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тағылымдамадан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өтушілер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деректер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+mj-lt"/>
                        <a:buAutoNum type="arabicParenR"/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Жынысы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қаржыландыру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секторы,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аймағы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мақсаты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көлемі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бөлінген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клиенттер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деректер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базасы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Төменде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статистикалық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деректер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ұсынылған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Қызметкерлермен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жүргізу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департаменті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Жиынтық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есептілік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департаменті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1142695"/>
              </p:ext>
            </p:extLst>
          </p:nvPr>
        </p:nvGraphicFramePr>
        <p:xfrm>
          <a:off x="5329881" y="2751147"/>
          <a:ext cx="5502010" cy="16066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7641393"/>
              </p:ext>
            </p:extLst>
          </p:nvPr>
        </p:nvGraphicFramePr>
        <p:xfrm>
          <a:off x="5352438" y="4357817"/>
          <a:ext cx="5885538" cy="2316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8633937"/>
              </p:ext>
            </p:extLst>
          </p:nvPr>
        </p:nvGraphicFramePr>
        <p:xfrm>
          <a:off x="116494" y="3004523"/>
          <a:ext cx="5360074" cy="3158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216967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3179" y="-389321"/>
            <a:ext cx="12192000" cy="6863644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AFA5-0F67-4D4C-8150-B72A3B4182B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Рисунок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0786" y="0"/>
            <a:ext cx="1238823" cy="425536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Прямоугольник 22"/>
          <p:cNvSpPr/>
          <p:nvPr/>
        </p:nvSpPr>
        <p:spPr>
          <a:xfrm>
            <a:off x="-71089" y="-397651"/>
            <a:ext cx="97460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жылдың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қорытындысы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гендерлік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теңдікті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іс-әрекеттер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жоспарын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b="1" kern="0" spc="300" dirty="0">
              <a:solidFill>
                <a:srgbClr val="187C7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66738" y="714501"/>
            <a:ext cx="1105852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3559" y="1931184"/>
            <a:ext cx="110585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US" sz="14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8466" y="477079"/>
            <a:ext cx="1116721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</a:pP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Жынысы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қаржыландыру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өңірі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көлемі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бөлінген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672944"/>
              </p:ext>
            </p:extLst>
          </p:nvPr>
        </p:nvGraphicFramePr>
        <p:xfrm>
          <a:off x="271376" y="904238"/>
          <a:ext cx="11001394" cy="36212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6762"/>
                <a:gridCol w="1477024"/>
                <a:gridCol w="1955840"/>
                <a:gridCol w="1566295"/>
                <a:gridCol w="1306597"/>
                <a:gridCol w="1249790"/>
                <a:gridCol w="1319086"/>
              </a:tblGrid>
              <a:tr h="16448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kk-KZ" sz="105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Әйелдер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kk-KZ" sz="105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Ерлер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675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Бөлімше</a:t>
                      </a:r>
                      <a:r>
                        <a:rPr lang="ru-RU" sz="1050" b="1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1" u="none" strike="noStrike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Клиенттер</a:t>
                      </a:r>
                      <a:r>
                        <a:rPr lang="ru-RU" sz="1050" b="1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Қарыздар</a:t>
                      </a:r>
                      <a:r>
                        <a:rPr lang="ru-RU" sz="1050" b="1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Сомасы</a:t>
                      </a:r>
                      <a:r>
                        <a:rPr lang="ru-RU" sz="105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050" b="1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1" u="none" strike="noStrike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050" b="1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1" u="none" strike="noStrike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Клиенттер</a:t>
                      </a:r>
                      <a:r>
                        <a:rPr lang="ru-RU" sz="1050" b="1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Қарыздар</a:t>
                      </a:r>
                      <a:r>
                        <a:rPr lang="ru-RU" sz="1050" b="1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Сомасы</a:t>
                      </a:r>
                      <a:r>
                        <a:rPr lang="ru-RU" sz="105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050" b="1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1" u="none" strike="noStrike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050" b="1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1" u="none" strike="noStrike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448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Абай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032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215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923 431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314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410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831 003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</a:tr>
              <a:tr h="16448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Ақмола</a:t>
                      </a:r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676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818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174 971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609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711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748 020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</a:tr>
              <a:tr h="16448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Ақтөбе</a:t>
                      </a:r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ОФ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</a:t>
                      </a:r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658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896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676 102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371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883 982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</a:tr>
              <a:tr h="16448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Алматы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854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962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678 321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312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392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750 757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</a:tr>
              <a:tr h="16448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Атырау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561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646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564 485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669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743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721 048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</a:tr>
              <a:tr h="16448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Шығыс</a:t>
                      </a:r>
                      <a:r>
                        <a:rPr lang="ru-RU" sz="105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Қазақстан</a:t>
                      </a:r>
                      <a:r>
                        <a:rPr lang="ru-RU" sz="105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811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060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202 594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052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226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717 522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</a:tr>
              <a:tr h="16448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Жамбыл</a:t>
                      </a:r>
                      <a:r>
                        <a:rPr lang="ru-RU" sz="105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654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773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601 616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562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626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415 096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</a:tr>
              <a:tr h="16448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Батыс</a:t>
                      </a:r>
                      <a:r>
                        <a:rPr lang="ru-RU" sz="105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Қазақстан</a:t>
                      </a:r>
                      <a:r>
                        <a:rPr lang="ru-RU" sz="105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665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828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381 047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043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985 239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</a:tr>
              <a:tr h="16448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Қарағанды</a:t>
                      </a:r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516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697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698 309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402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113 131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</a:tr>
              <a:tr h="16448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Қостанай</a:t>
                      </a:r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ОФ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640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784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512 166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344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460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629 405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</a:tr>
              <a:tr h="16448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Қызылорда</a:t>
                      </a:r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филиалы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815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912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587 137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481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552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944 930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</a:tr>
              <a:tr h="16448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Маңғыстау</a:t>
                      </a:r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ОФ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475 951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421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543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594 381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</a:tr>
              <a:tr h="16448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Павлодар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064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278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704 065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309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765 134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</a:tr>
              <a:tr h="16448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Солтүстік</a:t>
                      </a:r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Қазақстан</a:t>
                      </a:r>
                      <a:r>
                        <a:rPr lang="ru-RU" sz="105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528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607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760 627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685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753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646 961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</a:tr>
              <a:tr h="16448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Түркістан</a:t>
                      </a:r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779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781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789 341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756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768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768 581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</a:tr>
              <a:tr h="12512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5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Алматы </a:t>
                      </a:r>
                      <a:r>
                        <a:rPr lang="ru-RU" sz="105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қаласындағы</a:t>
                      </a:r>
                      <a:r>
                        <a:rPr lang="ru-RU" sz="105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филиал</a:t>
                      </a:r>
                      <a:endParaRPr lang="ru-RU" sz="105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489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716 957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406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244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390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287 244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</a:tr>
              <a:tr h="121517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5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Шымкент </a:t>
                      </a:r>
                      <a:r>
                        <a:rPr lang="ru-RU" sz="105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қаласындағы</a:t>
                      </a:r>
                      <a:r>
                        <a:rPr lang="ru-RU" sz="105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филиал</a:t>
                      </a:r>
                      <a:endParaRPr lang="ru-RU" sz="105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623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874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969 993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289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680 035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</a:tr>
              <a:tr h="98248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5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Орталық</a:t>
                      </a:r>
                      <a:r>
                        <a:rPr lang="ru-RU" sz="105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филиал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236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578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512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651 558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997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094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499 </a:t>
                      </a: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279 468  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ctr"/>
                </a:tc>
              </a:tr>
              <a:tr h="164489">
                <a:tc>
                  <a:txBody>
                    <a:bodyPr/>
                    <a:lstStyle/>
                    <a:p>
                      <a:pPr algn="l" fontAlgn="b"/>
                      <a:r>
                        <a:rPr lang="kk-KZ" sz="105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ЖИЫНЫ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 </a:t>
                      </a:r>
                      <a:r>
                        <a:rPr lang="ru-RU" sz="105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358   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 </a:t>
                      </a:r>
                      <a:r>
                        <a:rPr lang="ru-RU" sz="105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072   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1 981 068 670   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 </a:t>
                      </a:r>
                      <a:r>
                        <a:rPr lang="ru-RU" sz="105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   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 </a:t>
                      </a:r>
                      <a:r>
                        <a:rPr lang="ru-RU" sz="105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073   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5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780 761 936   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2" marR="6082" marT="608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140042" y="4658441"/>
            <a:ext cx="1126406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қоспағанда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АДБ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жобасы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шеңберінде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бірде-бір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әйелдер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үйді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қаржыландырудың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өнімдерін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ұсынбайды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АДБ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талдауына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ерлер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әйелдер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ипотекалық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берудің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шарттары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қолданылғанына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қарамастан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Банктің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қарыздар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дерекқорын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кредиттік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персоналмен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сұхбат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ерлер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әйелдерге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қарыздар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айырмашылықтардың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әйелдерге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қарыздың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сомасы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ерлерге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аз (15.8 млн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ерлерде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- 17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млн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әйелдердің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ерлерге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ерлерде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- 40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әйелдер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қосалқы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қатысады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(31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ерлер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21%);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әйелдер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жарна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ерлерге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Банктің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қарыздарында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әйелдердің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үлесі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57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%-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құрайды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77634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3179" y="-115643"/>
            <a:ext cx="12192000" cy="6863644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AFA5-0F67-4D4C-8150-B72A3B4182B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Рисунок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6247" y="114139"/>
            <a:ext cx="1238823" cy="425536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Прямоугольник 22"/>
          <p:cNvSpPr/>
          <p:nvPr/>
        </p:nvSpPr>
        <p:spPr>
          <a:xfrm>
            <a:off x="140043" y="-55906"/>
            <a:ext cx="97605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жылдың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қорытындысы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гендерлік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теңдікті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іс-әрекеттер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жоспарын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b="1" kern="0" spc="300" dirty="0">
              <a:solidFill>
                <a:srgbClr val="187C7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66738" y="714501"/>
            <a:ext cx="1105852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3559" y="1931184"/>
            <a:ext cx="110585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US" sz="14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6890" y="455156"/>
            <a:ext cx="1116721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</a:pP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Қаржыландыру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көздері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бөлінген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6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40043" y="4801328"/>
            <a:ext cx="112640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9179788"/>
              </p:ext>
            </p:extLst>
          </p:nvPr>
        </p:nvGraphicFramePr>
        <p:xfrm>
          <a:off x="12700" y="834915"/>
          <a:ext cx="11792627" cy="52180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8411"/>
                <a:gridCol w="724930"/>
                <a:gridCol w="963827"/>
                <a:gridCol w="675503"/>
                <a:gridCol w="856735"/>
                <a:gridCol w="584886"/>
                <a:gridCol w="799071"/>
                <a:gridCol w="453081"/>
                <a:gridCol w="741405"/>
                <a:gridCol w="551935"/>
                <a:gridCol w="799071"/>
                <a:gridCol w="461319"/>
                <a:gridCol w="774356"/>
                <a:gridCol w="609600"/>
                <a:gridCol w="848497"/>
              </a:tblGrid>
              <a:tr h="203488">
                <a:tc rowSpan="3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Бөлімше</a:t>
                      </a:r>
                      <a:r>
                        <a:rPr lang="ru-RU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k-KZ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Тұрғын</a:t>
                      </a:r>
                      <a:r>
                        <a:rPr lang="kk-KZ" sz="10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үйді сатып алу</a:t>
                      </a:r>
                      <a:endParaRPr lang="ru-RU" sz="10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Тұрғын</a:t>
                      </a: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үйдң</a:t>
                      </a: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жөндеу</a:t>
                      </a: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жаңарту</a:t>
                      </a:r>
                      <a:endParaRPr lang="ru-RU" sz="10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Қайта</a:t>
                      </a: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қаржыландыру</a:t>
                      </a:r>
                      <a:endParaRPr lang="ru-RU" sz="10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k-KZ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ЖИЫНЫ</a:t>
                      </a:r>
                      <a:endParaRPr lang="ru-RU" sz="10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37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k-KZ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Әйел</a:t>
                      </a:r>
                      <a:endParaRPr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Ер</a:t>
                      </a:r>
                      <a:r>
                        <a:rPr lang="ru-RU" sz="9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u="none" strike="noStrike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адам</a:t>
                      </a:r>
                      <a:endParaRPr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k-KZ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Әйел</a:t>
                      </a:r>
                      <a:endParaRPr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Ер</a:t>
                      </a:r>
                      <a:r>
                        <a:rPr lang="ru-RU" sz="9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u="none" strike="noStrike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адам</a:t>
                      </a:r>
                      <a:endParaRPr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k-KZ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Әйел</a:t>
                      </a:r>
                      <a:endParaRPr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Ер</a:t>
                      </a:r>
                      <a:r>
                        <a:rPr lang="ru-RU" sz="9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u="none" strike="noStrike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адам</a:t>
                      </a:r>
                      <a:endParaRPr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Қарыздар</a:t>
                      </a:r>
                      <a:r>
                        <a:rPr lang="ru-RU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саны</a:t>
                      </a:r>
                    </a:p>
                    <a:p>
                      <a:pPr marL="0" algn="ctr" defTabSz="914400" rtl="0" eaLnBrk="1" fontAlgn="b" latinLnBrk="0" hangingPunct="1"/>
                      <a:endParaRPr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Сомасы</a:t>
                      </a:r>
                      <a:r>
                        <a:rPr lang="ru-RU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9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теңге</a:t>
                      </a:r>
                      <a:endParaRPr lang="ru-RU" sz="900" b="1" u="none" strike="noStrike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914400" rtl="0" eaLnBrk="1" fontAlgn="b" latinLnBrk="0" hangingPunct="1"/>
                      <a:endParaRPr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615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Қарыздар</a:t>
                      </a:r>
                      <a:r>
                        <a:rPr lang="ru-RU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Сомасы</a:t>
                      </a:r>
                      <a:r>
                        <a:rPr lang="ru-RU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9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теңге</a:t>
                      </a:r>
                      <a:endParaRPr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Қарыздар</a:t>
                      </a:r>
                      <a:r>
                        <a:rPr lang="ru-RU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Сомасы</a:t>
                      </a:r>
                      <a:r>
                        <a:rPr lang="ru-RU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9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теңге</a:t>
                      </a:r>
                      <a:endParaRPr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Қарыздар</a:t>
                      </a:r>
                      <a:r>
                        <a:rPr lang="ru-RU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Сомасы</a:t>
                      </a:r>
                      <a:r>
                        <a:rPr lang="ru-RU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9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теңге</a:t>
                      </a:r>
                      <a:endParaRPr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Қарыздар</a:t>
                      </a:r>
                      <a:r>
                        <a:rPr lang="ru-RU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Сомасы</a:t>
                      </a:r>
                      <a:r>
                        <a:rPr lang="ru-RU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9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теңге</a:t>
                      </a:r>
                      <a:endParaRPr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Қарыздар</a:t>
                      </a:r>
                      <a:r>
                        <a:rPr lang="ru-RU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Сомасы</a:t>
                      </a:r>
                      <a:r>
                        <a:rPr lang="ru-RU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9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теңге</a:t>
                      </a:r>
                      <a:endParaRPr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Қарыздар</a:t>
                      </a:r>
                      <a:r>
                        <a:rPr lang="ru-RU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Сомасы</a:t>
                      </a:r>
                      <a:r>
                        <a:rPr lang="ru-RU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9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теңге</a:t>
                      </a:r>
                      <a:endParaRPr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2341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Абай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ОФ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925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922 248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203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36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136 415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287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978 361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204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671 427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823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161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7 625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754 434   </a:t>
                      </a:r>
                    </a:p>
                  </a:txBody>
                  <a:tcPr marL="4543" marR="4543" marT="4543" marB="0"/>
                </a:tc>
              </a:tr>
              <a:tr h="22341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Ақмола</a:t>
                      </a: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ОФ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647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52 617 557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552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45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409 988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162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499 296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150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255 341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58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117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82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691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529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922 991   </a:t>
                      </a:r>
                    </a:p>
                  </a:txBody>
                  <a:tcPr marL="4543" marR="4543" marT="4543" marB="0"/>
                </a:tc>
              </a:tr>
              <a:tr h="22341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Ақтөбе</a:t>
                      </a: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ОФ АБ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507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93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839 217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004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94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521 226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385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820 169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350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211 419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717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337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267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192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560 084   </a:t>
                      </a:r>
                    </a:p>
                  </a:txBody>
                  <a:tcPr marL="4543" marR="4543" marT="4543" marB="0"/>
                </a:tc>
              </a:tr>
              <a:tr h="22341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Алматы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ОФ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711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64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221 539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379 842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248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436 776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187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341 478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006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437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354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108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429 079   </a:t>
                      </a:r>
                    </a:p>
                  </a:txBody>
                  <a:tcPr marL="4543" marR="4543" marT="4543" marB="0"/>
                </a:tc>
              </a:tr>
              <a:tr h="22341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Атырау ОФ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568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59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025 466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639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55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878 688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74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507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429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98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785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653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590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56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707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389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116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285 533   </a:t>
                      </a:r>
                    </a:p>
                  </a:txBody>
                  <a:tcPr marL="4543" marR="4543" marT="4543" marB="0"/>
                </a:tc>
              </a:tr>
              <a:tr h="22341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Шығыс</a:t>
                      </a: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Қазақстан</a:t>
                      </a: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ОФ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748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607 506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933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58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165 574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309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576 171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285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480 236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918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713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286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122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920 117   </a:t>
                      </a:r>
                    </a:p>
                  </a:txBody>
                  <a:tcPr marL="4543" marR="4543" marT="4543" marB="0"/>
                </a:tc>
              </a:tr>
              <a:tr h="22341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Жамбыл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ОФ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540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53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781 534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389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36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524 456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231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816 530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226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788 045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552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102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595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399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94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016 712   </a:t>
                      </a:r>
                    </a:p>
                  </a:txBody>
                  <a:tcPr marL="4543" marR="4543" marT="4543" marB="0"/>
                </a:tc>
              </a:tr>
              <a:tr h="22341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Батыс</a:t>
                      </a: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Қазақстан</a:t>
                      </a: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ОФ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517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63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882 244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899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56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493 200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308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489 626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278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476 571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178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468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008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125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366 286   </a:t>
                      </a:r>
                    </a:p>
                  </a:txBody>
                  <a:tcPr marL="4543" marR="4543" marT="4543" marB="0"/>
                </a:tc>
              </a:tr>
              <a:tr h="22341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Қарағанды</a:t>
                      </a: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ОФ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503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85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171 271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187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105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033 221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187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488 704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203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940 909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334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139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002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099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193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811 440   </a:t>
                      </a:r>
                    </a:p>
                  </a:txBody>
                  <a:tcPr marL="4543" marR="4543" marT="4543" marB="0"/>
                </a:tc>
              </a:tr>
              <a:tr h="22341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Қостанай</a:t>
                      </a: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ОФ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685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63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904 014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375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015 142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93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572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753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81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597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736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398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526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244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122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141 570   </a:t>
                      </a:r>
                    </a:p>
                  </a:txBody>
                  <a:tcPr marL="4543" marR="4543" marT="4543" marB="0"/>
                </a:tc>
              </a:tr>
              <a:tr h="22341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Қызылорда</a:t>
                      </a: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филиалы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527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36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756 277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254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263 523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384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824 982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294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652 229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878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178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464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67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532 066   </a:t>
                      </a:r>
                    </a:p>
                  </a:txBody>
                  <a:tcPr marL="4543" marR="4543" marT="4543" marB="0"/>
                </a:tc>
              </a:tr>
              <a:tr h="22341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Маңғыстау</a:t>
                      </a: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ОФ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943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56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638 327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105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74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505 841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260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810 897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420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885 816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727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724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749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140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070 332   </a:t>
                      </a:r>
                    </a:p>
                  </a:txBody>
                  <a:tcPr marL="4543" marR="4543" marT="4543" marB="0"/>
                </a:tc>
              </a:tr>
              <a:tr h="22341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Павлодар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ОФ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152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69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784 814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180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64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758 727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124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915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462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117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934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433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789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973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587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136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469 199   </a:t>
                      </a:r>
                    </a:p>
                  </a:txBody>
                  <a:tcPr marL="4543" marR="4543" marT="4543" marB="0"/>
                </a:tc>
              </a:tr>
              <a:tr h="22341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Солтүстік</a:t>
                      </a:r>
                      <a:r>
                        <a:rPr lang="ru-RU" sz="1000" b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Қазақстан</a:t>
                      </a: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ОФ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544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355 758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672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930 084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60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388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765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69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617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219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104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99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658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360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62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407 588   </a:t>
                      </a:r>
                    </a:p>
                  </a:txBody>
                  <a:tcPr marL="4543" marR="4543" marT="4543" marB="0"/>
                </a:tc>
              </a:tr>
              <a:tr h="272646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Түркістан</a:t>
                      </a: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ОФ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773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735 477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746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636 001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53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864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132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581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549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557 922   </a:t>
                      </a:r>
                    </a:p>
                  </a:txBody>
                  <a:tcPr marL="4543" marR="4543" marT="4543" marB="0"/>
                </a:tc>
              </a:tr>
              <a:tr h="22341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Алматы </a:t>
                      </a:r>
                      <a:r>
                        <a:rPr lang="ru-RU" sz="100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қаласындағы</a:t>
                      </a: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филиал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836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476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924 002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225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378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384 278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272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047 242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936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648 152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49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745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713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83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254 814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48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401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880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004 201   </a:t>
                      </a:r>
                    </a:p>
                  </a:txBody>
                  <a:tcPr marL="4543" marR="4543" marT="4543" marB="0"/>
                </a:tc>
              </a:tr>
              <a:tr h="22341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Шымкент </a:t>
                      </a:r>
                      <a:r>
                        <a:rPr lang="ru-RU" sz="100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қаласындағы</a:t>
                      </a: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филиал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535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109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208 524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028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72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052 272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328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736 347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246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552 941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123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74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822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163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184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650 027   </a:t>
                      </a:r>
                    </a:p>
                  </a:txBody>
                  <a:tcPr marL="4543" marR="4543" marT="4543" marB="0"/>
                </a:tc>
              </a:tr>
              <a:tr h="22341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Орталық</a:t>
                      </a: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филиал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135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495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592 109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431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474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396 525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367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045 385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293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029 563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76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014 064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370   </a:t>
                      </a:r>
                      <a:endParaRPr lang="ru-RU" sz="1000" b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853 380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672   </a:t>
                      </a:r>
                    </a:p>
                  </a:txBody>
                  <a:tcPr marL="4543" marR="4543" marT="4543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011 931 025   </a:t>
                      </a:r>
                    </a:p>
                  </a:txBody>
                  <a:tcPr marL="4543" marR="4543" marT="4543" marB="0"/>
                </a:tc>
              </a:tr>
              <a:tr h="22341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kk-KZ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ЖИЫНЫ</a:t>
                      </a:r>
                      <a:endParaRPr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148 </a:t>
                      </a:r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796   </a:t>
                      </a:r>
                    </a:p>
                  </a:txBody>
                  <a:tcPr marL="4543" marR="4543" marT="4543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 </a:t>
                      </a:r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927 967 884   </a:t>
                      </a:r>
                    </a:p>
                  </a:txBody>
                  <a:tcPr marL="4543" marR="4543" marT="4543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113 024   </a:t>
                      </a:r>
                    </a:p>
                  </a:txBody>
                  <a:tcPr marL="4543" marR="4543" marT="4543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716 485 002   </a:t>
                      </a:r>
                    </a:p>
                  </a:txBody>
                  <a:tcPr marL="4543" marR="4543" marT="4543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087   </a:t>
                      </a:r>
                    </a:p>
                  </a:txBody>
                  <a:tcPr marL="4543" marR="4543" marT="4543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51 </a:t>
                      </a:r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008 757   </a:t>
                      </a:r>
                    </a:p>
                  </a:txBody>
                  <a:tcPr marL="4543" marR="4543" marT="4543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5 459   </a:t>
                      </a:r>
                    </a:p>
                  </a:txBody>
                  <a:tcPr marL="4543" marR="4543" marT="4543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56 </a:t>
                      </a:r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001 750   </a:t>
                      </a:r>
                    </a:p>
                  </a:txBody>
                  <a:tcPr marL="4543" marR="4543" marT="4543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189   </a:t>
                      </a:r>
                      <a:endParaRPr lang="ru-RU" sz="10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092 030   </a:t>
                      </a:r>
                    </a:p>
                  </a:txBody>
                  <a:tcPr marL="4543" marR="4543" marT="4543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590   </a:t>
                      </a:r>
                      <a:endParaRPr lang="ru-RU" sz="10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43" marR="4543" marT="4543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275 184   </a:t>
                      </a:r>
                    </a:p>
                  </a:txBody>
                  <a:tcPr marL="4543" marR="4543" marT="4543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274 </a:t>
                      </a:r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145   </a:t>
                      </a:r>
                    </a:p>
                  </a:txBody>
                  <a:tcPr marL="4543" marR="4543" marT="4543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</a:pPr>
                      <a:r>
                        <a:rPr lang="ru-RU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761 830 606   </a:t>
                      </a:r>
                    </a:p>
                  </a:txBody>
                  <a:tcPr marL="4543" marR="4543" marT="4543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61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7892" y="-115643"/>
            <a:ext cx="12192000" cy="6863644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AFA5-0F67-4D4C-8150-B72A3B4182B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Рисунок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3274" y="124849"/>
            <a:ext cx="1238823" cy="425536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Прямоугольник 22"/>
          <p:cNvSpPr/>
          <p:nvPr/>
        </p:nvSpPr>
        <p:spPr>
          <a:xfrm>
            <a:off x="279055" y="48283"/>
            <a:ext cx="93172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жылдың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қорытындысы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гендерлік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теңдікті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іс-әрекеттер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жоспарын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b="1" kern="0" spc="300" dirty="0">
              <a:solidFill>
                <a:srgbClr val="187C7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66738" y="714501"/>
            <a:ext cx="1105852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3559" y="1931184"/>
            <a:ext cx="110585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US" sz="14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193011"/>
              </p:ext>
            </p:extLst>
          </p:nvPr>
        </p:nvGraphicFramePr>
        <p:xfrm>
          <a:off x="279055" y="706949"/>
          <a:ext cx="11346207" cy="30634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740"/>
                <a:gridCol w="2224216"/>
                <a:gridCol w="3937686"/>
                <a:gridCol w="3237471"/>
                <a:gridCol w="1748094"/>
              </a:tblGrid>
              <a:tr h="429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0" marR="3537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105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Іс-шара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0" marR="3537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105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Аяқталу</a:t>
                      </a:r>
                      <a:r>
                        <a:rPr lang="kk-KZ" sz="105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нысаны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0" marR="3537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Орындалу</a:t>
                      </a:r>
                      <a:r>
                        <a:rPr lang="ru-RU" sz="105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нысаны</a:t>
                      </a:r>
                      <a:endParaRPr lang="ru-RU" sz="105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0" marR="3537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05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Жауапты</a:t>
                      </a:r>
                      <a:r>
                        <a:rPr lang="ru-RU" sz="105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орындаушы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0" marR="35370" marT="0" marB="0">
                    <a:solidFill>
                      <a:schemeClr val="accent2"/>
                    </a:solidFill>
                  </a:tcPr>
                </a:tc>
              </a:tr>
              <a:tr h="11051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0" marR="353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Жүкті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әйелдерге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балалары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бар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әйелдерге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сондай-ақ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жалғызбасты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ата-аналарға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әйелдер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мужч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қамқоршыларға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қауіпсіз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икемді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жақсартылған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еңбек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жағдайларын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ету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0" marR="3537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Балалардың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жынысы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саны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жасы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отбасылық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мәртебесі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ерекше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отбасылық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жағдайлары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мысалы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отбасының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науқас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мүшелері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Қабылданған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өзгертілген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ішкі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ережелер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еңбек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жағдайларын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уақытын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жақсарту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туралы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нұсқаулар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т. б.</a:t>
                      </a:r>
                    </a:p>
                  </a:txBody>
                  <a:tcPr marL="35370" marR="35370" marT="0" marB="0"/>
                </a:tc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Банкте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әйел</a:t>
                      </a: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икемді</a:t>
                      </a:r>
                      <a:r>
                        <a:rPr lang="ru-RU" sz="11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</a:t>
                      </a:r>
                      <a:r>
                        <a:rPr lang="ru-RU" sz="11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жағдайы</a:t>
                      </a:r>
                      <a:r>
                        <a:rPr lang="ru-RU" sz="11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1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</a:t>
                      </a:r>
                      <a:r>
                        <a:rPr lang="ru-RU" sz="11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істейді</a:t>
                      </a:r>
                      <a:r>
                        <a:rPr lang="ru-RU" sz="11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 </a:t>
                      </a:r>
                    </a:p>
                    <a:p>
                      <a:pPr marL="342900" lvl="0" indent="-3429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kk-KZ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жоқ</a:t>
                      </a:r>
                      <a:endParaRPr lang="ru-RU" sz="11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5370" marR="353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Қызметкерлермен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жүргізу</a:t>
                      </a:r>
                      <a:r>
                        <a:rPr lang="ru-RU" sz="11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департаменті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0" marR="35370" marT="0" marB="0"/>
                </a:tc>
              </a:tr>
              <a:tr h="15289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0" marR="353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Біріктірілмеген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деректерді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талдауды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ескере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отырып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Банк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бағдарламаларына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әйелдердің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қатысуы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сайынғы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есепті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дайындау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0" marR="3537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Біліктілікті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арттыру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бағдарламаларына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қатысқан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қызметкер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әйелдер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іс-шараларына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қатысқан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қызметкер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әйелдер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Түрлі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көтермелеулер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сыйлықтар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марапаттар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т. б.)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алған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қызметкер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әйелдер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Банк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бағдарламалары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бөлінген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қарыз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алушы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әйелдер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саны.</a:t>
                      </a:r>
                    </a:p>
                  </a:txBody>
                  <a:tcPr marL="35370" marR="35370" marT="0" marB="0"/>
                </a:tc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Біліктілікті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арттыру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бағдарламаларына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қатысқан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қызметкер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әйелдер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саны – </a:t>
                      </a: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520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барлығы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1077 </a:t>
                      </a: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қызметкер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marL="342900" lvl="0" indent="-3429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шараларына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қатысқан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қызметкер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әйелдер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саны - </a:t>
                      </a: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520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барлығы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1077 </a:t>
                      </a: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қызметкер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marL="342900" lvl="0" indent="-3429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Түрлі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көтермелеулер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сыйлықтар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марапаттар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т. б.) </a:t>
                      </a: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алған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қызметкер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әйелдер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саны -</a:t>
                      </a: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846</a:t>
                      </a:r>
                    </a:p>
                  </a:txBody>
                  <a:tcPr marL="35370" marR="3537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Қызметкерлермен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жүргізу</a:t>
                      </a:r>
                      <a:r>
                        <a:rPr lang="ru-RU" sz="11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департаменті</a:t>
                      </a:r>
                      <a:r>
                        <a:rPr lang="ru-RU" sz="11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11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Жиынтық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есептілік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департаменті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0" marR="35370" marT="0" marB="0"/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63559" y="3770364"/>
            <a:ext cx="8048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Банктің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бөлінген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447934"/>
              </p:ext>
            </p:extLst>
          </p:nvPr>
        </p:nvGraphicFramePr>
        <p:xfrm>
          <a:off x="363559" y="4170713"/>
          <a:ext cx="11261704" cy="19209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81452"/>
                <a:gridCol w="1899520"/>
                <a:gridCol w="1710282"/>
                <a:gridCol w="2070341"/>
                <a:gridCol w="2300109"/>
              </a:tblGrid>
              <a:tr h="19176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Бағдарламалар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Әйелдер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Ерлер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51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Қарыздар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Сомасы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 </a:t>
                      </a:r>
                      <a:r>
                        <a:rPr lang="ru-RU" sz="110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Қарыздар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Сомасы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 </a:t>
                      </a:r>
                      <a:r>
                        <a:rPr lang="ru-RU" sz="110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9176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Бақытты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отбасы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13 431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143 982 252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1 246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13 813 451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</a:tr>
              <a:tr h="19176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Шаңырак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13 812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168 965 137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4 994  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63 845 560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</a:tr>
              <a:tr h="19176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Нұрлы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жер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12 737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290 830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9 358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80 003 891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</a:tr>
              <a:tr h="19176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Өңірлік</a:t>
                      </a:r>
                      <a:r>
                        <a:rPr lang="ru-RU" sz="11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бағдарламалар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2 351  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36 223 014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1 317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20 825 112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</a:tr>
              <a:tr h="19176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Корпоративтік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бағдарламалар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26  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374 148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91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1 217 132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</a:tr>
              <a:tr h="191763"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</a:t>
                      </a:r>
                      <a:r>
                        <a:rPr lang="kk-KZ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үйім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2 401  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25 266 368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1 714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20 348 094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</a:tr>
              <a:tr h="19176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Тұрғын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үй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құрылысының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өзге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де </a:t>
                      </a:r>
                      <a:r>
                        <a:rPr lang="ru-RU" sz="11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жобалары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110 314  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1 504 966 922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100 353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1 580 708 696 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/>
                </a:tc>
              </a:tr>
              <a:tr h="191763"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Жиыны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155 072  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1 981 068 670  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119 073  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1 780 761 936  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48" marR="8648" marT="8648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581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3179" y="-142169"/>
            <a:ext cx="12192000" cy="6863644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AFA5-0F67-4D4C-8150-B72A3B4182B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Рисунок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4778" y="76041"/>
            <a:ext cx="1238823" cy="425536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Прямоугольник 22"/>
          <p:cNvSpPr/>
          <p:nvPr/>
        </p:nvSpPr>
        <p:spPr>
          <a:xfrm>
            <a:off x="0" y="49535"/>
            <a:ext cx="96195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жылдың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қорытындысы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гендерлік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теңдікті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іс-әрекеттер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жоспарын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sz="1400" b="1" dirty="0">
                <a:solidFill>
                  <a:srgbClr val="187C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b="1" kern="0" spc="300" dirty="0">
              <a:solidFill>
                <a:srgbClr val="187C7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66738" y="714501"/>
            <a:ext cx="1105852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384" y="1864547"/>
            <a:ext cx="1128641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ҚҚД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қызметкерлері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Банктің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87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әйеліне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гендерлік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қоңырау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шалған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алғанда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сауалнамаға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істейтін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26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жастан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60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жасқа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жастағы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49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қатысуға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келіскен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Сауалнама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нәтижелеріне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сәйкес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төмендегідей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жауаптар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алынды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897427"/>
              </p:ext>
            </p:extLst>
          </p:nvPr>
        </p:nvGraphicFramePr>
        <p:xfrm>
          <a:off x="91645" y="855934"/>
          <a:ext cx="11262155" cy="9005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8783"/>
                <a:gridCol w="2652403"/>
                <a:gridCol w="3103720"/>
                <a:gridCol w="2281881"/>
                <a:gridCol w="288536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768" marR="30768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Іс-шара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768" marR="30768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Аяқталу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нысаны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768" marR="30768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Орындалу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нысаны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768" marR="30768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Жауапты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орындаушы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768" marR="30768" marT="0" marB="0">
                    <a:solidFill>
                      <a:schemeClr val="accent2"/>
                    </a:solidFill>
                  </a:tcPr>
                </a:tc>
              </a:tr>
              <a:tr h="5661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768" marR="307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Отбасы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банк»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АҚ-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ның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қарыз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алушы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әйелдер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арасында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сауалнама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жүргізу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768" marR="30768" marT="0" marB="0"/>
                </a:tc>
                <a:tc>
                  <a:txBody>
                    <a:bodyPr/>
                    <a:lstStyle/>
                    <a:p>
                      <a:pPr marL="273685">
                        <a:spcAft>
                          <a:spcPts val="600"/>
                        </a:spcAft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Сауалнаманың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статистикалық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нәтижелері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68" marR="30768" marT="0" marB="0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Төменде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статистикалық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деректер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ұсынылған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68" marR="307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Қашықтан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көрсету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епартаменті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Банктегі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гендерлік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аспектілер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Уәкілетті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768" marR="30768" marT="0" marB="0"/>
                </a:tc>
              </a:tr>
            </a:tbl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6200299"/>
              </p:ext>
            </p:extLst>
          </p:nvPr>
        </p:nvGraphicFramePr>
        <p:xfrm>
          <a:off x="253779" y="2909237"/>
          <a:ext cx="3641234" cy="27504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8618514"/>
              </p:ext>
            </p:extLst>
          </p:nvPr>
        </p:nvGraphicFramePr>
        <p:xfrm>
          <a:off x="4551313" y="2807382"/>
          <a:ext cx="6872288" cy="3490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19487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11486</TotalTime>
  <Words>2404</Words>
  <Application>Microsoft Office PowerPoint</Application>
  <PresentationFormat>Широкоэкранный</PresentationFormat>
  <Paragraphs>739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Arial Narrow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Султанова Галия Арыстанбековна</dc:creator>
  <cp:lastModifiedBy>Темешева Анар Сапаровна</cp:lastModifiedBy>
  <cp:revision>196</cp:revision>
  <cp:lastPrinted>2021-11-29T11:57:07Z</cp:lastPrinted>
  <dcterms:created xsi:type="dcterms:W3CDTF">2021-05-13T06:28:35Z</dcterms:created>
  <dcterms:modified xsi:type="dcterms:W3CDTF">2023-04-11T09:22:10Z</dcterms:modified>
</cp:coreProperties>
</file>